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5"/>
    <p:sldMasterId id="21474837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embeddedFontLst>
    <p:embeddedFont>
      <p:font typeface="Roboto Thin"/>
      <p:regular r:id="rId72"/>
      <p:bold r:id="rId73"/>
      <p:italic r:id="rId74"/>
      <p:boldItalic r:id="rId75"/>
    </p:embeddedFont>
    <p:embeddedFont>
      <p:font typeface="Roboto Black"/>
      <p:bold r:id="rId76"/>
      <p:boldItalic r:id="rId77"/>
    </p:embeddedFont>
    <p:embeddedFont>
      <p:font typeface="Roboto Medium"/>
      <p:regular r:id="rId78"/>
      <p:bold r:id="rId79"/>
      <p:italic r:id="rId80"/>
      <p:boldItalic r:id="rId81"/>
    </p:embeddedFont>
    <p:embeddedFont>
      <p:font typeface="Roboto"/>
      <p:regular r:id="rId82"/>
      <p:bold r:id="rId83"/>
      <p:italic r:id="rId84"/>
      <p:boldItalic r:id="rId85"/>
    </p:embeddedFont>
    <p:embeddedFont>
      <p:font typeface="Inconsolata"/>
      <p:regular r:id="rId86"/>
      <p:bold r:id="rId87"/>
    </p:embeddedFont>
    <p:embeddedFont>
      <p:font typeface="Roboto Light"/>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guide id="2" orient="horz" pos="2448">
          <p15:clr>
            <a:srgbClr val="9AA0A6"/>
          </p15:clr>
        </p15:guide>
        <p15:guide id="3" orient="horz" pos="2266">
          <p15:clr>
            <a:srgbClr val="9AA0A6"/>
          </p15:clr>
        </p15:guide>
        <p15:guide id="4" pos="233">
          <p15:clr>
            <a:srgbClr val="9AA0A6"/>
          </p15:clr>
        </p15:guide>
        <p15:guide id="5" pos="4252">
          <p15:clr>
            <a:srgbClr val="9AA0A6"/>
          </p15:clr>
        </p15:guide>
        <p15:guide id="6" orient="horz" pos="1300">
          <p15:clr>
            <a:srgbClr val="9AA0A6"/>
          </p15:clr>
        </p15:guide>
        <p15:guide id="7" orient="horz" pos="1620">
          <p15:clr>
            <a:srgbClr val="9AA0A6"/>
          </p15:clr>
        </p15:guide>
        <p15:guide id="8" orient="horz" pos="681">
          <p15:clr>
            <a:srgbClr val="9AA0A6"/>
          </p15:clr>
        </p15:guide>
        <p15:guide id="9" orient="horz" pos="104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9F37BA-8867-490A-8918-C64299F0E2E2}">
  <a:tblStyle styleId="{A59F37BA-8867-490A-8918-C64299F0E2E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2448" orient="horz"/>
        <p:guide pos="2266" orient="horz"/>
        <p:guide pos="233"/>
        <p:guide pos="4252"/>
        <p:guide pos="1300" orient="horz"/>
        <p:guide pos="1620" orient="horz"/>
        <p:guide pos="681" orient="horz"/>
        <p:guide pos="104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5.xml"/><Relationship Id="rId86" Type="http://schemas.openxmlformats.org/officeDocument/2006/relationships/font" Target="fonts/Inconsolata-regular.fntdata"/><Relationship Id="rId41" Type="http://schemas.openxmlformats.org/officeDocument/2006/relationships/slide" Target="slides/slide34.xml"/><Relationship Id="rId85" Type="http://schemas.openxmlformats.org/officeDocument/2006/relationships/font" Target="fonts/Roboto-boldItalic.fntdata"/><Relationship Id="rId44" Type="http://schemas.openxmlformats.org/officeDocument/2006/relationships/slide" Target="slides/slide37.xml"/><Relationship Id="rId88" Type="http://schemas.openxmlformats.org/officeDocument/2006/relationships/font" Target="fonts/RobotoLight-regular.fntdata"/><Relationship Id="rId43" Type="http://schemas.openxmlformats.org/officeDocument/2006/relationships/slide" Target="slides/slide36.xml"/><Relationship Id="rId87" Type="http://schemas.openxmlformats.org/officeDocument/2006/relationships/font" Target="fonts/Inconsolata-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RobotoLight-bold.fntdata"/><Relationship Id="rId80" Type="http://schemas.openxmlformats.org/officeDocument/2006/relationships/font" Target="fonts/RobotoMedium-italic.fntdata"/><Relationship Id="rId82" Type="http://schemas.openxmlformats.org/officeDocument/2006/relationships/font" Target="fonts/Roboto-regular.fntdata"/><Relationship Id="rId81" Type="http://schemas.openxmlformats.org/officeDocument/2006/relationships/font" Target="fonts/Roboto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Thin-bold.fntdata"/><Relationship Id="rId72" Type="http://schemas.openxmlformats.org/officeDocument/2006/relationships/font" Target="fonts/RobotoThin-regular.fntdata"/><Relationship Id="rId31" Type="http://schemas.openxmlformats.org/officeDocument/2006/relationships/slide" Target="slides/slide24.xml"/><Relationship Id="rId75" Type="http://schemas.openxmlformats.org/officeDocument/2006/relationships/font" Target="fonts/RobotoThin-boldItalic.fntdata"/><Relationship Id="rId30" Type="http://schemas.openxmlformats.org/officeDocument/2006/relationships/slide" Target="slides/slide23.xml"/><Relationship Id="rId74" Type="http://schemas.openxmlformats.org/officeDocument/2006/relationships/font" Target="fonts/RobotoThin-italic.fntdata"/><Relationship Id="rId33" Type="http://schemas.openxmlformats.org/officeDocument/2006/relationships/slide" Target="slides/slide26.xml"/><Relationship Id="rId77" Type="http://schemas.openxmlformats.org/officeDocument/2006/relationships/font" Target="fonts/RobotoBlack-boldItalic.fntdata"/><Relationship Id="rId32" Type="http://schemas.openxmlformats.org/officeDocument/2006/relationships/slide" Target="slides/slide25.xml"/><Relationship Id="rId76" Type="http://schemas.openxmlformats.org/officeDocument/2006/relationships/font" Target="fonts/RobotoBlack-bold.fntdata"/><Relationship Id="rId35" Type="http://schemas.openxmlformats.org/officeDocument/2006/relationships/slide" Target="slides/slide28.xml"/><Relationship Id="rId79" Type="http://schemas.openxmlformats.org/officeDocument/2006/relationships/font" Target="fonts/RobotoMedium-bold.fntdata"/><Relationship Id="rId34" Type="http://schemas.openxmlformats.org/officeDocument/2006/relationships/slide" Target="slides/slide27.xml"/><Relationship Id="rId78" Type="http://schemas.openxmlformats.org/officeDocument/2006/relationships/font" Target="fonts/RobotoMedium-regular.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RobotoLight-boldItalic.fntdata"/><Relationship Id="rId90" Type="http://schemas.openxmlformats.org/officeDocument/2006/relationships/font" Target="fonts/RobotoLight-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url.haxx.se/"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4789b2c7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4789b2c7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72c2d867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72c2d867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72c2d8679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72c2d8679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g72fda6d0b9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9" name="Google Shape;2179;g72fda6d0b9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72c2d8679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72c2d8679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800">
                <a:solidFill>
                  <a:srgbClr val="666666"/>
                </a:solidFill>
                <a:latin typeface="Roboto"/>
                <a:ea typeface="Roboto"/>
                <a:cs typeface="Roboto"/>
                <a:sym typeface="Roboto"/>
              </a:rPr>
              <a:t>Image source: shutterstock_498308449, shutterstock_704749705, shutterstock_503974285 </a:t>
            </a:r>
            <a:endParaRPr b="1" sz="800">
              <a:solidFill>
                <a:srgbClr val="666666"/>
              </a:solidFill>
              <a:latin typeface="Roboto"/>
              <a:ea typeface="Roboto"/>
              <a:cs typeface="Roboto"/>
              <a:sym typeface="Roboto"/>
            </a:endParaRPr>
          </a:p>
          <a:p>
            <a:pPr indent="0" lvl="0" marL="0" rtl="0" algn="l">
              <a:spcBef>
                <a:spcPts val="0"/>
              </a:spcBef>
              <a:spcAft>
                <a:spcPts val="0"/>
              </a:spcAft>
              <a:buNone/>
            </a:pPr>
            <a:r>
              <a:t/>
            </a:r>
            <a:endParaRPr i="1" sz="9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72c2d8679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72c2d8679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72c2d8679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72c2d8679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72c2d8679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72c2d8679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72c2d8679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72c2d8679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72c2d8679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72c2d8679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72c2d8679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72c2d8679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7257d4d4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7257d4d4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72c2d8679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72c2d8679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72c2d8679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72c2d8679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72c2d8679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72c2d8679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72c2d8679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72c2d8679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72c2d8679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72c2d8679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72c2d8679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72c2d8679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72c2d8679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72c2d8679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72c2d8679a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72c2d8679a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749f2de33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749f2de33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72c2d8679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72c2d8679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7257d4d40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7257d4d40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72c2d8679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72c2d8679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72fda6d0b9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72fda6d0b9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72fda6d0b9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72fda6d0b9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g72fda6d0b9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1" name="Google Shape;2451;g72fda6d0b9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72fda6d0b9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72fda6d0b9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72fda6d0b9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72fda6d0b9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72c2d8679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72c2d8679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shutterstock_1009594870</a:t>
            </a:r>
            <a:endParaRPr i="1" sz="900">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72c2d8679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72c2d8679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72c2d8679a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72c2d8679a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8" name="Shape 2508"/>
        <p:cNvGrpSpPr/>
        <p:nvPr/>
      </p:nvGrpSpPr>
      <p:grpSpPr>
        <a:xfrm>
          <a:off x="0" y="0"/>
          <a:ext cx="0" cy="0"/>
          <a:chOff x="0" y="0"/>
          <a:chExt cx="0" cy="0"/>
        </a:xfrm>
      </p:grpSpPr>
      <p:sp>
        <p:nvSpPr>
          <p:cNvPr id="2509" name="Google Shape;2509;g72c2d8679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0" name="Google Shape;2510;g72c2d8679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53a133f4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53a133f4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shutterstock_717616198</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72c2d8679a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72c2d8679a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6" name="Shape 2526"/>
        <p:cNvGrpSpPr/>
        <p:nvPr/>
      </p:nvGrpSpPr>
      <p:grpSpPr>
        <a:xfrm>
          <a:off x="0" y="0"/>
          <a:ext cx="0" cy="0"/>
          <a:chOff x="0" y="0"/>
          <a:chExt cx="0" cy="0"/>
        </a:xfrm>
      </p:grpSpPr>
      <p:sp>
        <p:nvSpPr>
          <p:cNvPr id="2527" name="Google Shape;2527;g72c2d8679a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8" name="Google Shape;2528;g72c2d8679a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72c2d8679a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72c2d8679a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g72c2d8679a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1" name="Google Shape;2541;g72c2d8679a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72fda6d0b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72fda6d0b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i="1" sz="10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rPr>
              <a:t>Break</a:t>
            </a:r>
            <a:endParaRPr i="1" sz="1000">
              <a:solidFill>
                <a:schemeClr val="dk1"/>
              </a:solidFill>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72c2d8679a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72c2d8679a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72c2d8679a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72c2d8679a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u="sng">
                <a:solidFill>
                  <a:schemeClr val="hlink"/>
                </a:solidFill>
                <a:latin typeface="Roboto"/>
                <a:ea typeface="Roboto"/>
                <a:cs typeface="Roboto"/>
                <a:sym typeface="Roboto"/>
                <a:hlinkClick r:id="rId2"/>
              </a:rPr>
              <a:t>https://curl.haxx.se/</a:t>
            </a:r>
            <a:endParaRPr i="1" sz="900">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7301f867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7301f867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72c2d8679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72c2d8679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72c2d8679a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72c2d8679a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72c2d867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72c2d867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shutterstock_1231549519</a:t>
            </a:r>
            <a:endParaRPr i="1" sz="900">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72c2d8679a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72c2d8679a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72c2d8679a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4" name="Google Shape;2604;g72c2d8679a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72c2d8679a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72c2d8679a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72e34a44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72e34a44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shutterstock_668165704</a:t>
            </a:r>
            <a:endParaRPr i="1" sz="900">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72e34a44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72e34a44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g730d6112f6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730d6112f6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730d6112f6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730d6112f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72e34a444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72e34a444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72e34a444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5" name="Google Shape;2715;g72e34a444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7301f867f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7301f867f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shutterstock_702250606</a:t>
            </a:r>
            <a:endParaRPr i="1" sz="900">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53a133f4b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53a133f4b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shutterstock_1482728201</a:t>
            </a:r>
            <a:endParaRPr i="1" sz="900">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7301f867f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2" name="Google Shape;2752;g7301f867f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0" name="Shape 2770"/>
        <p:cNvGrpSpPr/>
        <p:nvPr/>
      </p:nvGrpSpPr>
      <p:grpSpPr>
        <a:xfrm>
          <a:off x="0" y="0"/>
          <a:ext cx="0" cy="0"/>
          <a:chOff x="0" y="0"/>
          <a:chExt cx="0" cy="0"/>
        </a:xfrm>
      </p:grpSpPr>
      <p:sp>
        <p:nvSpPr>
          <p:cNvPr id="2771" name="Google Shape;2771;g72e34a444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2" name="Google Shape;2772;g72e34a444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72e34a444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72e34a444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72e34a444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g72e34a444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72e34a444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72e34a444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9e22b3bf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9e22b3bf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a:t>
            </a:r>
            <a:r>
              <a:rPr i="1" lang="en" sz="900">
                <a:latin typeface="Roboto"/>
                <a:ea typeface="Roboto"/>
                <a:cs typeface="Roboto"/>
                <a:sym typeface="Roboto"/>
              </a:rPr>
              <a:t>shutterstock_1550500559</a:t>
            </a:r>
            <a:endParaRPr i="1" sz="9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53a133f4b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53a133f4b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shutterstock_1421446100</a:t>
            </a:r>
            <a:endParaRPr i="1" sz="9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73bf5a14a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73bf5a14a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shutterstock_1421446100</a:t>
            </a:r>
            <a:endParaRPr i="1" sz="90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2.png"/><Relationship Id="rId3" Type="http://schemas.openxmlformats.org/officeDocument/2006/relationships/image" Target="../media/image23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8.png"/><Relationship Id="rId4" Type="http://schemas.openxmlformats.org/officeDocument/2006/relationships/image" Target="../media/image9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8.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1.png"/><Relationship Id="rId4" Type="http://schemas.openxmlformats.org/officeDocument/2006/relationships/image" Target="../media/image4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4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60.png"/><Relationship Id="rId7" Type="http://schemas.openxmlformats.org/officeDocument/2006/relationships/image" Target="../media/image5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54.png"/><Relationship Id="rId7" Type="http://schemas.openxmlformats.org/officeDocument/2006/relationships/image" Target="../media/image5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6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59.png"/><Relationship Id="rId6" Type="http://schemas.openxmlformats.org/officeDocument/2006/relationships/image" Target="../media/image69.png"/><Relationship Id="rId7" Type="http://schemas.openxmlformats.org/officeDocument/2006/relationships/image" Target="../media/image67.png"/><Relationship Id="rId8"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82.png"/><Relationship Id="rId6" Type="http://schemas.openxmlformats.org/officeDocument/2006/relationships/image" Target="../media/image72.png"/><Relationship Id="rId7" Type="http://schemas.openxmlformats.org/officeDocument/2006/relationships/image" Target="../media/image74.png"/><Relationship Id="rId8" Type="http://schemas.openxmlformats.org/officeDocument/2006/relationships/image" Target="../media/image7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80.png"/><Relationship Id="rId4" Type="http://schemas.openxmlformats.org/officeDocument/2006/relationships/image" Target="../media/image84.png"/><Relationship Id="rId9" Type="http://schemas.openxmlformats.org/officeDocument/2006/relationships/image" Target="../media/image88.png"/><Relationship Id="rId5" Type="http://schemas.openxmlformats.org/officeDocument/2006/relationships/image" Target="../media/image81.png"/><Relationship Id="rId6" Type="http://schemas.openxmlformats.org/officeDocument/2006/relationships/image" Target="../media/image83.png"/><Relationship Id="rId7" Type="http://schemas.openxmlformats.org/officeDocument/2006/relationships/image" Target="../media/image78.png"/><Relationship Id="rId8" Type="http://schemas.openxmlformats.org/officeDocument/2006/relationships/image" Target="../media/image8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7.png"/><Relationship Id="rId4" Type="http://schemas.openxmlformats.org/officeDocument/2006/relationships/image" Target="../media/image92.png"/><Relationship Id="rId9"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3.png"/><Relationship Id="rId3" Type="http://schemas.openxmlformats.org/officeDocument/2006/relationships/image" Target="../media/image1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106.png"/><Relationship Id="rId4" Type="http://schemas.openxmlformats.org/officeDocument/2006/relationships/image" Target="../media/image9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106.png"/><Relationship Id="rId4" Type="http://schemas.openxmlformats.org/officeDocument/2006/relationships/image" Target="../media/image9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106.png"/><Relationship Id="rId4" Type="http://schemas.openxmlformats.org/officeDocument/2006/relationships/image" Target="../media/image10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106.png"/><Relationship Id="rId4" Type="http://schemas.openxmlformats.org/officeDocument/2006/relationships/image" Target="../media/image10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3.png"/><Relationship Id="rId3" Type="http://schemas.openxmlformats.org/officeDocument/2006/relationships/image" Target="../media/image10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22.png"/><Relationship Id="rId4" Type="http://schemas.openxmlformats.org/officeDocument/2006/relationships/image" Target="../media/image12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22.png"/><Relationship Id="rId4" Type="http://schemas.openxmlformats.org/officeDocument/2006/relationships/image" Target="../media/image1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204.png"/><Relationship Id="rId4" Type="http://schemas.openxmlformats.org/officeDocument/2006/relationships/image" Target="../media/image12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6.png"/><Relationship Id="rId4" Type="http://schemas.openxmlformats.org/officeDocument/2006/relationships/image" Target="../media/image11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9.png"/><Relationship Id="rId4" Type="http://schemas.openxmlformats.org/officeDocument/2006/relationships/image" Target="../media/image1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25.png"/><Relationship Id="rId4" Type="http://schemas.openxmlformats.org/officeDocument/2006/relationships/image" Target="../media/image129.png"/><Relationship Id="rId5" Type="http://schemas.openxmlformats.org/officeDocument/2006/relationships/image" Target="../media/image1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7.png"/><Relationship Id="rId6" Type="http://schemas.openxmlformats.org/officeDocument/2006/relationships/image" Target="../media/image13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35.png"/><Relationship Id="rId4" Type="http://schemas.openxmlformats.org/officeDocument/2006/relationships/image" Target="../media/image133.png"/><Relationship Id="rId5" Type="http://schemas.openxmlformats.org/officeDocument/2006/relationships/image" Target="../media/image140.png"/><Relationship Id="rId6" Type="http://schemas.openxmlformats.org/officeDocument/2006/relationships/image" Target="../media/image13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145.png"/><Relationship Id="rId4" Type="http://schemas.openxmlformats.org/officeDocument/2006/relationships/image" Target="../media/image141.png"/><Relationship Id="rId5" Type="http://schemas.openxmlformats.org/officeDocument/2006/relationships/image" Target="../media/image13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44.png"/><Relationship Id="rId4" Type="http://schemas.openxmlformats.org/officeDocument/2006/relationships/image" Target="../media/image146.png"/><Relationship Id="rId5" Type="http://schemas.openxmlformats.org/officeDocument/2006/relationships/image" Target="../media/image148.png"/><Relationship Id="rId6" Type="http://schemas.openxmlformats.org/officeDocument/2006/relationships/image" Target="../media/image15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49.png"/><Relationship Id="rId4" Type="http://schemas.openxmlformats.org/officeDocument/2006/relationships/image" Target="../media/image155.png"/><Relationship Id="rId5" Type="http://schemas.openxmlformats.org/officeDocument/2006/relationships/image" Target="../media/image15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 Id="rId3" Type="http://schemas.openxmlformats.org/officeDocument/2006/relationships/image" Target="../media/image151.png"/><Relationship Id="rId4" Type="http://schemas.openxmlformats.org/officeDocument/2006/relationships/image" Target="../media/image160.png"/><Relationship Id="rId5" Type="http://schemas.openxmlformats.org/officeDocument/2006/relationships/image" Target="../media/image150.png"/><Relationship Id="rId6" Type="http://schemas.openxmlformats.org/officeDocument/2006/relationships/image" Target="../media/image153.png"/><Relationship Id="rId7" Type="http://schemas.openxmlformats.org/officeDocument/2006/relationships/image" Target="../media/image15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 Id="rId3" Type="http://schemas.openxmlformats.org/officeDocument/2006/relationships/image" Target="../media/image154.png"/><Relationship Id="rId4" Type="http://schemas.openxmlformats.org/officeDocument/2006/relationships/image" Target="../media/image163.png"/><Relationship Id="rId5" Type="http://schemas.openxmlformats.org/officeDocument/2006/relationships/image" Target="../media/image162.png"/><Relationship Id="rId6" Type="http://schemas.openxmlformats.org/officeDocument/2006/relationships/image" Target="../media/image161.png"/><Relationship Id="rId7" Type="http://schemas.openxmlformats.org/officeDocument/2006/relationships/image" Target="../media/image16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71.png"/><Relationship Id="rId4" Type="http://schemas.openxmlformats.org/officeDocument/2006/relationships/image" Target="../media/image165.png"/><Relationship Id="rId5" Type="http://schemas.openxmlformats.org/officeDocument/2006/relationships/image" Target="../media/image16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6.png"/><Relationship Id="rId3" Type="http://schemas.openxmlformats.org/officeDocument/2006/relationships/image" Target="../media/image164.png"/><Relationship Id="rId4" Type="http://schemas.openxmlformats.org/officeDocument/2006/relationships/image" Target="../media/image168.png"/><Relationship Id="rId5" Type="http://schemas.openxmlformats.org/officeDocument/2006/relationships/image" Target="../media/image173.png"/><Relationship Id="rId6" Type="http://schemas.openxmlformats.org/officeDocument/2006/relationships/image" Target="../media/image177.png"/><Relationship Id="rId7" Type="http://schemas.openxmlformats.org/officeDocument/2006/relationships/image" Target="../media/image170.png"/><Relationship Id="rId8" Type="http://schemas.openxmlformats.org/officeDocument/2006/relationships/image" Target="../media/image17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3.png"/><Relationship Id="rId3" Type="http://schemas.openxmlformats.org/officeDocument/2006/relationships/image" Target="../media/image175.png"/><Relationship Id="rId4" Type="http://schemas.openxmlformats.org/officeDocument/2006/relationships/image" Target="../media/image186.png"/><Relationship Id="rId5" Type="http://schemas.openxmlformats.org/officeDocument/2006/relationships/image" Target="../media/image176.png"/><Relationship Id="rId6" Type="http://schemas.openxmlformats.org/officeDocument/2006/relationships/image" Target="../media/image182.png"/><Relationship Id="rId7" Type="http://schemas.openxmlformats.org/officeDocument/2006/relationships/image" Target="../media/image178.png"/><Relationship Id="rId8" Type="http://schemas.openxmlformats.org/officeDocument/2006/relationships/image" Target="../media/image18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81.png"/><Relationship Id="rId4" Type="http://schemas.openxmlformats.org/officeDocument/2006/relationships/image" Target="../media/image179.png"/><Relationship Id="rId5" Type="http://schemas.openxmlformats.org/officeDocument/2006/relationships/image" Target="../media/image185.png"/><Relationship Id="rId6" Type="http://schemas.openxmlformats.org/officeDocument/2006/relationships/image" Target="../media/image18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 Id="rId3" Type="http://schemas.openxmlformats.org/officeDocument/2006/relationships/image" Target="../media/image190.png"/><Relationship Id="rId4" Type="http://schemas.openxmlformats.org/officeDocument/2006/relationships/image" Target="../media/image193.png"/><Relationship Id="rId9" Type="http://schemas.openxmlformats.org/officeDocument/2006/relationships/image" Target="../media/image197.png"/><Relationship Id="rId5" Type="http://schemas.openxmlformats.org/officeDocument/2006/relationships/image" Target="../media/image187.png"/><Relationship Id="rId6" Type="http://schemas.openxmlformats.org/officeDocument/2006/relationships/image" Target="../media/image191.png"/><Relationship Id="rId7" Type="http://schemas.openxmlformats.org/officeDocument/2006/relationships/image" Target="../media/image192.png"/><Relationship Id="rId8" Type="http://schemas.openxmlformats.org/officeDocument/2006/relationships/image" Target="../media/image18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 Id="rId3" Type="http://schemas.openxmlformats.org/officeDocument/2006/relationships/image" Target="../media/image194.png"/><Relationship Id="rId4" Type="http://schemas.openxmlformats.org/officeDocument/2006/relationships/image" Target="../media/image198.png"/><Relationship Id="rId9" Type="http://schemas.openxmlformats.org/officeDocument/2006/relationships/image" Target="../media/image201.png"/><Relationship Id="rId5" Type="http://schemas.openxmlformats.org/officeDocument/2006/relationships/image" Target="../media/image195.png"/><Relationship Id="rId6" Type="http://schemas.openxmlformats.org/officeDocument/2006/relationships/image" Target="../media/image202.png"/><Relationship Id="rId7" Type="http://schemas.openxmlformats.org/officeDocument/2006/relationships/image" Target="../media/image200.png"/><Relationship Id="rId8" Type="http://schemas.openxmlformats.org/officeDocument/2006/relationships/image" Target="../media/image19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22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2.png"/><Relationship Id="rId3" Type="http://schemas.openxmlformats.org/officeDocument/2006/relationships/image" Target="../media/image2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2" name="Shape 2022"/>
        <p:cNvGrpSpPr/>
        <p:nvPr/>
      </p:nvGrpSpPr>
      <p:grpSpPr>
        <a:xfrm>
          <a:off x="0" y="0"/>
          <a:ext cx="0" cy="0"/>
          <a:chOff x="0" y="0"/>
          <a:chExt cx="0" cy="0"/>
        </a:xfrm>
      </p:grpSpPr>
      <p:sp>
        <p:nvSpPr>
          <p:cNvPr id="2023" name="Google Shape;2023;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5" name="Shape 2025"/>
        <p:cNvGrpSpPr/>
        <p:nvPr/>
      </p:nvGrpSpPr>
      <p:grpSpPr>
        <a:xfrm>
          <a:off x="0" y="0"/>
          <a:ext cx="0" cy="0"/>
          <a:chOff x="0" y="0"/>
          <a:chExt cx="0" cy="0"/>
        </a:xfrm>
      </p:grpSpPr>
      <p:pic>
        <p:nvPicPr>
          <p:cNvPr id="2026" name="Google Shape;2026;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7" name="Google Shape;2027;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28" name="Google Shape;2028;p10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29" name="Google Shape;2029;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030" name="Shape 2030"/>
        <p:cNvGrpSpPr/>
        <p:nvPr/>
      </p:nvGrpSpPr>
      <p:grpSpPr>
        <a:xfrm>
          <a:off x="0" y="0"/>
          <a:ext cx="0" cy="0"/>
          <a:chOff x="0" y="0"/>
          <a:chExt cx="0" cy="0"/>
        </a:xfrm>
      </p:grpSpPr>
      <p:sp>
        <p:nvSpPr>
          <p:cNvPr id="2031" name="Google Shape;203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032" name="Google Shape;2032;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0" y="1858175"/>
            <a:ext cx="9144000" cy="27231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10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462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4975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20901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20902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305156" y="14975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572250" y="20901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572250" y="20902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4982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20909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20909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theme" Target="../theme/theme3.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 Id="rId3" Type="http://schemas.openxmlformats.org/officeDocument/2006/relationships/hyperlink" Target="https://www.wired.com/story/marriott-hacked-yes-again-2020/" TargetMode="External"/><Relationship Id="rId4" Type="http://schemas.openxmlformats.org/officeDocument/2006/relationships/image" Target="../media/image227.png"/><Relationship Id="rId5" Type="http://schemas.openxmlformats.org/officeDocument/2006/relationships/image" Target="../media/image2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2.xml"/><Relationship Id="rId3" Type="http://schemas.openxmlformats.org/officeDocument/2006/relationships/image" Target="../media/image121.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xml"/><Relationship Id="rId3" Type="http://schemas.openxmlformats.org/officeDocument/2006/relationships/image" Target="../media/image2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 Id="rId3" Type="http://schemas.openxmlformats.org/officeDocument/2006/relationships/image" Target="../media/image220.png"/><Relationship Id="rId4" Type="http://schemas.openxmlformats.org/officeDocument/2006/relationships/image" Target="../media/image2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 Id="rId3" Type="http://schemas.openxmlformats.org/officeDocument/2006/relationships/image" Target="../media/image121.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2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6.xml"/><Relationship Id="rId3" Type="http://schemas.openxmlformats.org/officeDocument/2006/relationships/image" Target="../media/image225.png"/><Relationship Id="rId4" Type="http://schemas.openxmlformats.org/officeDocument/2006/relationships/image" Target="../media/image2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xml"/><Relationship Id="rId3" Type="http://schemas.openxmlformats.org/officeDocument/2006/relationships/image" Target="../media/image211.png"/><Relationship Id="rId4" Type="http://schemas.openxmlformats.org/officeDocument/2006/relationships/image" Target="../media/image209.png"/><Relationship Id="rId5" Type="http://schemas.openxmlformats.org/officeDocument/2006/relationships/image" Target="../media/image20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0.xml"/><Relationship Id="rId3" Type="http://schemas.openxmlformats.org/officeDocument/2006/relationships/image" Target="../media/image218.png"/><Relationship Id="rId4" Type="http://schemas.openxmlformats.org/officeDocument/2006/relationships/image" Target="../media/image2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2.xml"/><Relationship Id="rId3" Type="http://schemas.openxmlformats.org/officeDocument/2006/relationships/hyperlink" Target="http://www.crowdstrike.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44.xml"/><Relationship Id="rId3" Type="http://schemas.openxmlformats.org/officeDocument/2006/relationships/hyperlink" Target="http://www.youtube.com/watch?v=5ZDLqbCjads" TargetMode="External"/><Relationship Id="rId4" Type="http://schemas.openxmlformats.org/officeDocument/2006/relationships/image" Target="../media/image2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6.xml"/><Relationship Id="rId3" Type="http://schemas.openxmlformats.org/officeDocument/2006/relationships/image" Target="../media/image2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8.xml"/><Relationship Id="rId3" Type="http://schemas.openxmlformats.org/officeDocument/2006/relationships/image" Target="../media/image2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20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3.xml"/><Relationship Id="rId3" Type="http://schemas.openxmlformats.org/officeDocument/2006/relationships/image" Target="../media/image2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4.xml"/><Relationship Id="rId3" Type="http://schemas.openxmlformats.org/officeDocument/2006/relationships/image" Target="../media/image2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5.xml"/><Relationship Id="rId3" Type="http://schemas.openxmlformats.org/officeDocument/2006/relationships/image" Target="../media/image2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6.xml"/><Relationship Id="rId3" Type="http://schemas.openxmlformats.org/officeDocument/2006/relationships/image" Target="../media/image223.png"/><Relationship Id="rId4" Type="http://schemas.openxmlformats.org/officeDocument/2006/relationships/image" Target="../media/image2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7.xml"/><Relationship Id="rId3" Type="http://schemas.openxmlformats.org/officeDocument/2006/relationships/image" Target="../media/image233.png"/><Relationship Id="rId4" Type="http://schemas.openxmlformats.org/officeDocument/2006/relationships/image" Target="../media/image2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8.xml"/><Relationship Id="rId3" Type="http://schemas.openxmlformats.org/officeDocument/2006/relationships/image" Target="../media/image226.png"/><Relationship Id="rId4" Type="http://schemas.openxmlformats.org/officeDocument/2006/relationships/image" Target="../media/image2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9.xml"/><Relationship Id="rId3" Type="http://schemas.openxmlformats.org/officeDocument/2006/relationships/image" Target="../media/image235.png"/><Relationship Id="rId4" Type="http://schemas.openxmlformats.org/officeDocument/2006/relationships/image" Target="../media/image2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20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2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238.png"/><Relationship Id="rId4" Type="http://schemas.openxmlformats.org/officeDocument/2006/relationships/image" Target="../media/image2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 Id="rId3" Type="http://schemas.openxmlformats.org/officeDocument/2006/relationships/image" Target="../media/image237.png"/><Relationship Id="rId4" Type="http://schemas.openxmlformats.org/officeDocument/2006/relationships/image" Target="../media/image2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0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Web Development Day 1</a:t>
            </a:r>
            <a:endParaRPr/>
          </a:p>
        </p:txBody>
      </p:sp>
      <p:sp>
        <p:nvSpPr>
          <p:cNvPr id="2038" name="Google Shape;2038;p106"/>
          <p:cNvSpPr txBox="1"/>
          <p:nvPr>
            <p:ph idx="2" type="title"/>
          </p:nvPr>
        </p:nvSpPr>
        <p:spPr>
          <a:xfrm>
            <a:off x="274350" y="1619250"/>
            <a:ext cx="8595300" cy="14574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HTTP with </a:t>
            </a:r>
            <a:br>
              <a:rPr lang="en"/>
            </a:br>
            <a:r>
              <a:rPr lang="en"/>
              <a:t>Sessions and Cookies</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15"/>
          <p:cNvSpPr/>
          <p:nvPr/>
        </p:nvSpPr>
        <p:spPr>
          <a:xfrm>
            <a:off x="0" y="0"/>
            <a:ext cx="9144000" cy="5143500"/>
          </a:xfrm>
          <a:prstGeom prst="rect">
            <a:avLst/>
          </a:prstGeom>
          <a:solidFill>
            <a:srgbClr val="DBD9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15"/>
          <p:cNvSpPr/>
          <p:nvPr/>
        </p:nvSpPr>
        <p:spPr>
          <a:xfrm>
            <a:off x="0" y="0"/>
            <a:ext cx="9144000" cy="1203900"/>
          </a:xfrm>
          <a:prstGeom prst="rect">
            <a:avLst/>
          </a:prstGeom>
          <a:solidFill>
            <a:srgbClr val="545E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15"/>
          <p:cNvSpPr txBox="1"/>
          <p:nvPr>
            <p:ph type="title"/>
          </p:nvPr>
        </p:nvSpPr>
        <p:spPr>
          <a:xfrm>
            <a:off x="4553325" y="76200"/>
            <a:ext cx="4523700" cy="1040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The Web:</a:t>
            </a:r>
            <a:br>
              <a:rPr lang="en">
                <a:solidFill>
                  <a:srgbClr val="FFFFFF"/>
                </a:solidFill>
              </a:rPr>
            </a:br>
            <a:r>
              <a:rPr lang="en">
                <a:solidFill>
                  <a:srgbClr val="FFFFFF"/>
                </a:solidFill>
              </a:rPr>
              <a:t>A Security Perspective</a:t>
            </a:r>
            <a:endParaRPr>
              <a:solidFill>
                <a:srgbClr val="FFFFFF"/>
              </a:solidFill>
            </a:endParaRPr>
          </a:p>
        </p:txBody>
      </p:sp>
      <p:sp>
        <p:nvSpPr>
          <p:cNvPr id="2158" name="Google Shape;2158;p115"/>
          <p:cNvSpPr txBox="1"/>
          <p:nvPr>
            <p:ph idx="1" type="subTitle"/>
          </p:nvPr>
        </p:nvSpPr>
        <p:spPr>
          <a:xfrm>
            <a:off x="4564975" y="1285575"/>
            <a:ext cx="4731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t>
            </a:r>
            <a:r>
              <a:rPr lang="en"/>
              <a:t>he threats embedded in the modern web are constantly growing.</a:t>
            </a:r>
            <a:endParaRPr/>
          </a:p>
        </p:txBody>
      </p:sp>
      <p:sp>
        <p:nvSpPr>
          <p:cNvPr id="2159" name="Google Shape;2159;p115"/>
          <p:cNvSpPr txBox="1"/>
          <p:nvPr>
            <p:ph idx="3" type="body"/>
          </p:nvPr>
        </p:nvSpPr>
        <p:spPr>
          <a:xfrm>
            <a:off x="5143075" y="2141550"/>
            <a:ext cx="4000800" cy="2952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The web represents most organizations' largest attack surfaces.</a:t>
            </a:r>
            <a:endParaRPr/>
          </a:p>
          <a:p>
            <a:pPr indent="0" lvl="0" marL="0" rtl="0" algn="l">
              <a:lnSpc>
                <a:spcPct val="115000"/>
              </a:lnSpc>
              <a:spcBef>
                <a:spcPts val="1000"/>
              </a:spcBef>
              <a:spcAft>
                <a:spcPts val="0"/>
              </a:spcAft>
              <a:buNone/>
            </a:pPr>
            <a:r>
              <a:rPr lang="en"/>
              <a:t>The number of users accessing the web at all times, through PCs, phones, or other devices, is constantly growing.</a:t>
            </a:r>
            <a:endParaRPr/>
          </a:p>
          <a:p>
            <a:pPr indent="0" lvl="0" marL="0" rtl="0" algn="l">
              <a:lnSpc>
                <a:spcPct val="115000"/>
              </a:lnSpc>
              <a:spcBef>
                <a:spcPts val="1000"/>
              </a:spcBef>
              <a:spcAft>
                <a:spcPts val="1000"/>
              </a:spcAft>
              <a:buNone/>
            </a:pPr>
            <a:r>
              <a:rPr lang="en"/>
              <a:t>The collective amount of personal data  stored on the web is growing significantly. Attackers can steal and sell it.</a:t>
            </a:r>
            <a:endParaRPr/>
          </a:p>
        </p:txBody>
      </p:sp>
      <p:sp>
        <p:nvSpPr>
          <p:cNvPr id="2160" name="Google Shape;2160;p11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61" name="Google Shape;2161;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i="1" lang="en">
                <a:latin typeface="Roboto"/>
                <a:ea typeface="Roboto"/>
                <a:cs typeface="Roboto"/>
                <a:sym typeface="Roboto"/>
              </a:rPr>
              <a:t>Source: </a:t>
            </a:r>
            <a:r>
              <a:rPr i="1" lang="en" u="sng">
                <a:solidFill>
                  <a:schemeClr val="hlink"/>
                </a:solidFill>
                <a:latin typeface="Roboto"/>
                <a:ea typeface="Roboto"/>
                <a:cs typeface="Roboto"/>
                <a:sym typeface="Roboto"/>
                <a:hlinkClick r:id="rId3"/>
              </a:rPr>
              <a:t>WIRED</a:t>
            </a:r>
            <a:endParaRPr i="1">
              <a:latin typeface="Roboto"/>
              <a:ea typeface="Roboto"/>
              <a:cs typeface="Roboto"/>
              <a:sym typeface="Roboto"/>
            </a:endParaRPr>
          </a:p>
        </p:txBody>
      </p:sp>
      <p:pic>
        <p:nvPicPr>
          <p:cNvPr id="2162" name="Google Shape;2162;p115"/>
          <p:cNvPicPr preferRelativeResize="0"/>
          <p:nvPr/>
        </p:nvPicPr>
        <p:blipFill>
          <a:blip r:embed="rId4">
            <a:alphaModFix/>
          </a:blip>
          <a:stretch>
            <a:fillRect/>
          </a:stretch>
        </p:blipFill>
        <p:spPr>
          <a:xfrm>
            <a:off x="348775" y="330775"/>
            <a:ext cx="4225326" cy="4558051"/>
          </a:xfrm>
          <a:prstGeom prst="rect">
            <a:avLst/>
          </a:prstGeom>
          <a:noFill/>
          <a:ln>
            <a:noFill/>
          </a:ln>
          <a:effectLst>
            <a:outerShdw blurRad="200025" rotWithShape="0" algn="bl" dist="9525">
              <a:srgbClr val="000000">
                <a:alpha val="24000"/>
              </a:srgbClr>
            </a:outerShdw>
          </a:effectLst>
        </p:spPr>
      </p:pic>
      <p:grpSp>
        <p:nvGrpSpPr>
          <p:cNvPr id="2163" name="Google Shape;2163;p115"/>
          <p:cNvGrpSpPr/>
          <p:nvPr/>
        </p:nvGrpSpPr>
        <p:grpSpPr>
          <a:xfrm>
            <a:off x="348775" y="152400"/>
            <a:ext cx="4225311" cy="176488"/>
            <a:chOff x="283399" y="1680674"/>
            <a:chExt cx="4697400" cy="200100"/>
          </a:xfrm>
        </p:grpSpPr>
        <p:sp>
          <p:nvSpPr>
            <p:cNvPr id="2164" name="Google Shape;2164;p115"/>
            <p:cNvSpPr/>
            <p:nvPr/>
          </p:nvSpPr>
          <p:spPr>
            <a:xfrm>
              <a:off x="283399" y="1680674"/>
              <a:ext cx="4697400" cy="200100"/>
            </a:xfrm>
            <a:prstGeom prst="round2SameRect">
              <a:avLst>
                <a:gd fmla="val 1666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15"/>
            <p:cNvSpPr/>
            <p:nvPr/>
          </p:nvSpPr>
          <p:spPr>
            <a:xfrm>
              <a:off x="350750" y="1739300"/>
              <a:ext cx="82800" cy="82800"/>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15"/>
            <p:cNvSpPr/>
            <p:nvPr/>
          </p:nvSpPr>
          <p:spPr>
            <a:xfrm>
              <a:off x="462575" y="1739300"/>
              <a:ext cx="82800" cy="828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15"/>
            <p:cNvSpPr/>
            <p:nvPr/>
          </p:nvSpPr>
          <p:spPr>
            <a:xfrm>
              <a:off x="574400" y="1739300"/>
              <a:ext cx="82800" cy="82800"/>
            </a:xfrm>
            <a:prstGeom prst="ellips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68" name="Google Shape;2168;p115"/>
          <p:cNvPicPr preferRelativeResize="0"/>
          <p:nvPr/>
        </p:nvPicPr>
        <p:blipFill rotWithShape="1">
          <a:blip r:embed="rId5">
            <a:alphaModFix amt="52000"/>
          </a:blip>
          <a:srcRect b="1765" l="0" r="0" t="1774"/>
          <a:stretch/>
        </p:blipFill>
        <p:spPr>
          <a:xfrm>
            <a:off x="5098625" y="2197950"/>
            <a:ext cx="418175" cy="323075"/>
          </a:xfrm>
          <a:prstGeom prst="rect">
            <a:avLst/>
          </a:prstGeom>
          <a:noFill/>
          <a:ln>
            <a:noFill/>
          </a:ln>
        </p:spPr>
      </p:pic>
      <p:pic>
        <p:nvPicPr>
          <p:cNvPr id="2169" name="Google Shape;2169;p115"/>
          <p:cNvPicPr preferRelativeResize="0"/>
          <p:nvPr/>
        </p:nvPicPr>
        <p:blipFill rotWithShape="1">
          <a:blip r:embed="rId5">
            <a:alphaModFix amt="52000"/>
          </a:blip>
          <a:srcRect b="1765" l="0" r="0" t="1774"/>
          <a:stretch/>
        </p:blipFill>
        <p:spPr>
          <a:xfrm>
            <a:off x="5098625" y="2767550"/>
            <a:ext cx="418175" cy="323075"/>
          </a:xfrm>
          <a:prstGeom prst="rect">
            <a:avLst/>
          </a:prstGeom>
          <a:noFill/>
          <a:ln>
            <a:noFill/>
          </a:ln>
        </p:spPr>
      </p:pic>
      <p:pic>
        <p:nvPicPr>
          <p:cNvPr id="2170" name="Google Shape;2170;p115"/>
          <p:cNvPicPr preferRelativeResize="0"/>
          <p:nvPr/>
        </p:nvPicPr>
        <p:blipFill rotWithShape="1">
          <a:blip r:embed="rId5">
            <a:alphaModFix amt="52000"/>
          </a:blip>
          <a:srcRect b="1765" l="0" r="0" t="1774"/>
          <a:stretch/>
        </p:blipFill>
        <p:spPr>
          <a:xfrm>
            <a:off x="5098625" y="3557300"/>
            <a:ext cx="418175" cy="32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the Web: </a:t>
            </a:r>
            <a:endParaRPr/>
          </a:p>
          <a:p>
            <a:pPr indent="0" lvl="0" marL="0" rtl="0" algn="ctr">
              <a:spcBef>
                <a:spcPts val="0"/>
              </a:spcBef>
              <a:spcAft>
                <a:spcPts val="0"/>
              </a:spcAft>
              <a:buNone/>
            </a:pPr>
            <a:r>
              <a:rPr lang="en"/>
              <a:t>HTTP Requests and Responses</a:t>
            </a:r>
            <a:endParaRPr/>
          </a:p>
        </p:txBody>
      </p:sp>
      <p:sp>
        <p:nvSpPr>
          <p:cNvPr id="2176" name="Google Shape;2176;p1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5C2"/>
        </a:solidFill>
      </p:bgPr>
    </p:bg>
    <p:spTree>
      <p:nvGrpSpPr>
        <p:cNvPr id="2180" name="Shape 2180"/>
        <p:cNvGrpSpPr/>
        <p:nvPr/>
      </p:nvGrpSpPr>
      <p:grpSpPr>
        <a:xfrm>
          <a:off x="0" y="0"/>
          <a:ext cx="0" cy="0"/>
          <a:chOff x="0" y="0"/>
          <a:chExt cx="0" cy="0"/>
        </a:xfrm>
      </p:grpSpPr>
      <p:sp>
        <p:nvSpPr>
          <p:cNvPr id="2181" name="Google Shape;2181;p117"/>
          <p:cNvSpPr/>
          <p:nvPr/>
        </p:nvSpPr>
        <p:spPr>
          <a:xfrm>
            <a:off x="1360725" y="1397988"/>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Client-server architecture</a:t>
            </a:r>
            <a:endParaRPr/>
          </a:p>
        </p:txBody>
      </p:sp>
      <p:sp>
        <p:nvSpPr>
          <p:cNvPr id="2182" name="Google Shape;2182;p117"/>
          <p:cNvSpPr/>
          <p:nvPr/>
        </p:nvSpPr>
        <p:spPr>
          <a:xfrm>
            <a:off x="1360725" y="2250299"/>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HyperText Transfer Protocol (HTTP)</a:t>
            </a:r>
            <a:endParaRPr/>
          </a:p>
        </p:txBody>
      </p:sp>
      <p:sp>
        <p:nvSpPr>
          <p:cNvPr id="2183" name="Google Shape;2183;p117"/>
          <p:cNvSpPr/>
          <p:nvPr/>
        </p:nvSpPr>
        <p:spPr>
          <a:xfrm>
            <a:off x="1360725" y="3093013"/>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HTTP requests</a:t>
            </a:r>
            <a:endParaRPr/>
          </a:p>
        </p:txBody>
      </p:sp>
      <p:sp>
        <p:nvSpPr>
          <p:cNvPr id="2184" name="Google Shape;2184;p117"/>
          <p:cNvSpPr/>
          <p:nvPr/>
        </p:nvSpPr>
        <p:spPr>
          <a:xfrm>
            <a:off x="1360725" y="3938138"/>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HTTP responses</a:t>
            </a:r>
            <a:endParaRPr/>
          </a:p>
        </p:txBody>
      </p:sp>
      <p:pic>
        <p:nvPicPr>
          <p:cNvPr id="2185" name="Google Shape;2185;p117"/>
          <p:cNvPicPr preferRelativeResize="0"/>
          <p:nvPr/>
        </p:nvPicPr>
        <p:blipFill rotWithShape="1">
          <a:blip r:embed="rId3">
            <a:alphaModFix/>
          </a:blip>
          <a:srcRect b="1765" l="0" r="0" t="1774"/>
          <a:stretch/>
        </p:blipFill>
        <p:spPr>
          <a:xfrm>
            <a:off x="437943" y="1421973"/>
            <a:ext cx="785567" cy="606900"/>
          </a:xfrm>
          <a:prstGeom prst="rect">
            <a:avLst/>
          </a:prstGeom>
          <a:noFill/>
          <a:ln>
            <a:noFill/>
          </a:ln>
        </p:spPr>
      </p:pic>
      <p:pic>
        <p:nvPicPr>
          <p:cNvPr id="2186" name="Google Shape;2186;p117"/>
          <p:cNvPicPr preferRelativeResize="0"/>
          <p:nvPr/>
        </p:nvPicPr>
        <p:blipFill rotWithShape="1">
          <a:blip r:embed="rId4">
            <a:alphaModFix/>
          </a:blip>
          <a:srcRect b="1765" l="0" r="0" t="1774"/>
          <a:stretch/>
        </p:blipFill>
        <p:spPr>
          <a:xfrm>
            <a:off x="437943" y="2246261"/>
            <a:ext cx="785566" cy="606900"/>
          </a:xfrm>
          <a:prstGeom prst="rect">
            <a:avLst/>
          </a:prstGeom>
          <a:noFill/>
          <a:ln>
            <a:noFill/>
          </a:ln>
        </p:spPr>
      </p:pic>
      <p:pic>
        <p:nvPicPr>
          <p:cNvPr id="2187" name="Google Shape;2187;p117"/>
          <p:cNvPicPr preferRelativeResize="0"/>
          <p:nvPr/>
        </p:nvPicPr>
        <p:blipFill rotWithShape="1">
          <a:blip r:embed="rId5">
            <a:alphaModFix/>
          </a:blip>
          <a:srcRect b="1765" l="0" r="0" t="1774"/>
          <a:stretch/>
        </p:blipFill>
        <p:spPr>
          <a:xfrm>
            <a:off x="437943" y="3075360"/>
            <a:ext cx="785566" cy="606900"/>
          </a:xfrm>
          <a:prstGeom prst="rect">
            <a:avLst/>
          </a:prstGeom>
          <a:noFill/>
          <a:ln>
            <a:noFill/>
          </a:ln>
        </p:spPr>
      </p:pic>
      <p:pic>
        <p:nvPicPr>
          <p:cNvPr id="2188" name="Google Shape;2188;p117"/>
          <p:cNvPicPr preferRelativeResize="0"/>
          <p:nvPr/>
        </p:nvPicPr>
        <p:blipFill rotWithShape="1">
          <a:blip r:embed="rId6">
            <a:alphaModFix/>
          </a:blip>
          <a:srcRect b="1765" l="0" r="0" t="1774"/>
          <a:stretch/>
        </p:blipFill>
        <p:spPr>
          <a:xfrm>
            <a:off x="440481" y="3935736"/>
            <a:ext cx="785567" cy="606900"/>
          </a:xfrm>
          <a:prstGeom prst="rect">
            <a:avLst/>
          </a:prstGeom>
          <a:noFill/>
          <a:ln>
            <a:noFill/>
          </a:ln>
        </p:spPr>
      </p:pic>
      <p:sp>
        <p:nvSpPr>
          <p:cNvPr id="2189" name="Google Shape;2189;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Preliminary Information</a:t>
            </a:r>
            <a:endParaRPr/>
          </a:p>
        </p:txBody>
      </p:sp>
      <p:sp>
        <p:nvSpPr>
          <p:cNvPr id="2190" name="Google Shape;2190;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Securing the web requires in-depth knowledge of topics we covered previously: </a:t>
            </a:r>
            <a:endParaRPr/>
          </a:p>
        </p:txBody>
      </p:sp>
      <p:sp>
        <p:nvSpPr>
          <p:cNvPr id="2191" name="Google Shape;2191;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7EEE4"/>
            </a:gs>
            <a:gs pos="100000">
              <a:srgbClr val="9ADD7C"/>
            </a:gs>
          </a:gsLst>
          <a:lin ang="5400700" scaled="0"/>
        </a:gradFill>
      </p:bgPr>
    </p:bg>
    <p:spTree>
      <p:nvGrpSpPr>
        <p:cNvPr id="2195" name="Shape 2195"/>
        <p:cNvGrpSpPr/>
        <p:nvPr/>
      </p:nvGrpSpPr>
      <p:grpSpPr>
        <a:xfrm>
          <a:off x="0" y="0"/>
          <a:ext cx="0" cy="0"/>
          <a:chOff x="0" y="0"/>
          <a:chExt cx="0" cy="0"/>
        </a:xfrm>
      </p:grpSpPr>
      <p:sp>
        <p:nvSpPr>
          <p:cNvPr id="2196" name="Google Shape;2196;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Client-Server </a:t>
            </a:r>
            <a:r>
              <a:rPr lang="en"/>
              <a:t>Architecture</a:t>
            </a:r>
            <a:endParaRPr/>
          </a:p>
        </p:txBody>
      </p:sp>
      <p:sp>
        <p:nvSpPr>
          <p:cNvPr id="2197" name="Google Shape;2197;p118"/>
          <p:cNvSpPr txBox="1"/>
          <p:nvPr>
            <p:ph idx="1" type="subTitle"/>
          </p:nvPr>
        </p:nvSpPr>
        <p:spPr>
          <a:xfrm>
            <a:off x="0" y="675975"/>
            <a:ext cx="8869500" cy="92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client-server model is an exchange of information, a</a:t>
            </a:r>
            <a:r>
              <a:rPr b="1" lang="en"/>
              <a:t> </a:t>
            </a:r>
            <a:r>
              <a:rPr lang="en"/>
              <a:t>cycle of </a:t>
            </a:r>
            <a:r>
              <a:rPr b="1" lang="en"/>
              <a:t>requests and responses</a:t>
            </a:r>
            <a:r>
              <a:rPr lang="en"/>
              <a:t> between </a:t>
            </a:r>
            <a:r>
              <a:rPr b="1" lang="en"/>
              <a:t>clients and servers</a:t>
            </a:r>
            <a:r>
              <a:rPr lang="en"/>
              <a:t>.</a:t>
            </a:r>
            <a:endParaRPr/>
          </a:p>
        </p:txBody>
      </p:sp>
      <p:sp>
        <p:nvSpPr>
          <p:cNvPr id="2198" name="Google Shape;2198;p118"/>
          <p:cNvSpPr/>
          <p:nvPr/>
        </p:nvSpPr>
        <p:spPr>
          <a:xfrm>
            <a:off x="1285500" y="3597100"/>
            <a:ext cx="1193100" cy="28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 </a:t>
            </a:r>
            <a:r>
              <a:rPr b="1" lang="en" sz="1200">
                <a:latin typeface="Roboto"/>
                <a:ea typeface="Roboto"/>
                <a:cs typeface="Roboto"/>
                <a:sym typeface="Roboto"/>
              </a:rPr>
              <a:t>Web client</a:t>
            </a:r>
            <a:endParaRPr b="1" sz="1200">
              <a:latin typeface="Roboto"/>
              <a:ea typeface="Roboto"/>
              <a:cs typeface="Roboto"/>
              <a:sym typeface="Roboto"/>
            </a:endParaRPr>
          </a:p>
        </p:txBody>
      </p:sp>
      <p:sp>
        <p:nvSpPr>
          <p:cNvPr id="2199" name="Google Shape;2199;p118"/>
          <p:cNvSpPr/>
          <p:nvPr/>
        </p:nvSpPr>
        <p:spPr>
          <a:xfrm>
            <a:off x="3755225" y="3597000"/>
            <a:ext cx="1230000" cy="28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Web server</a:t>
            </a:r>
            <a:endParaRPr b="1" sz="1200">
              <a:latin typeface="Roboto"/>
              <a:ea typeface="Roboto"/>
              <a:cs typeface="Roboto"/>
              <a:sym typeface="Roboto"/>
            </a:endParaRPr>
          </a:p>
        </p:txBody>
      </p:sp>
      <p:sp>
        <p:nvSpPr>
          <p:cNvPr id="2200" name="Google Shape;2200;p118"/>
          <p:cNvSpPr txBox="1"/>
          <p:nvPr/>
        </p:nvSpPr>
        <p:spPr>
          <a:xfrm>
            <a:off x="2659125" y="2018038"/>
            <a:ext cx="892500" cy="2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HTTP </a:t>
            </a:r>
            <a:endParaRPr b="1" sz="1200">
              <a:latin typeface="Roboto"/>
              <a:ea typeface="Roboto"/>
              <a:cs typeface="Roboto"/>
              <a:sym typeface="Roboto"/>
            </a:endParaRPr>
          </a:p>
          <a:p>
            <a:pPr indent="0" lvl="0" marL="0" rtl="0" algn="ctr">
              <a:spcBef>
                <a:spcPts val="0"/>
              </a:spcBef>
              <a:spcAft>
                <a:spcPts val="0"/>
              </a:spcAft>
              <a:buNone/>
            </a:pPr>
            <a:r>
              <a:rPr b="1" lang="en" sz="1200">
                <a:latin typeface="Roboto"/>
                <a:ea typeface="Roboto"/>
                <a:cs typeface="Roboto"/>
                <a:sym typeface="Roboto"/>
              </a:rPr>
              <a:t>protoco</a:t>
            </a:r>
            <a:r>
              <a:rPr b="1" lang="en" sz="1200"/>
              <a:t>l</a:t>
            </a:r>
            <a:endParaRPr b="1" sz="1200"/>
          </a:p>
        </p:txBody>
      </p:sp>
      <p:sp>
        <p:nvSpPr>
          <p:cNvPr id="2201" name="Google Shape;2201;p1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202" name="Google Shape;2202;p118"/>
          <p:cNvSpPr/>
          <p:nvPr/>
        </p:nvSpPr>
        <p:spPr>
          <a:xfrm>
            <a:off x="5414400" y="3597100"/>
            <a:ext cx="1193100" cy="28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 </a:t>
            </a:r>
            <a:r>
              <a:rPr b="1" lang="en" sz="1200">
                <a:latin typeface="Roboto"/>
                <a:ea typeface="Roboto"/>
                <a:cs typeface="Roboto"/>
                <a:sym typeface="Roboto"/>
              </a:rPr>
              <a:t>Web server</a:t>
            </a:r>
            <a:endParaRPr b="1" sz="1200">
              <a:latin typeface="Roboto"/>
              <a:ea typeface="Roboto"/>
              <a:cs typeface="Roboto"/>
              <a:sym typeface="Roboto"/>
            </a:endParaRPr>
          </a:p>
        </p:txBody>
      </p:sp>
      <p:pic>
        <p:nvPicPr>
          <p:cNvPr id="2203" name="Google Shape;2203;p118"/>
          <p:cNvPicPr preferRelativeResize="0"/>
          <p:nvPr/>
        </p:nvPicPr>
        <p:blipFill rotWithShape="1">
          <a:blip r:embed="rId3">
            <a:alphaModFix/>
          </a:blip>
          <a:srcRect b="0" l="0" r="75974" t="0"/>
          <a:stretch/>
        </p:blipFill>
        <p:spPr>
          <a:xfrm>
            <a:off x="976524" y="1831300"/>
            <a:ext cx="1682699" cy="1636300"/>
          </a:xfrm>
          <a:prstGeom prst="rect">
            <a:avLst/>
          </a:prstGeom>
          <a:noFill/>
          <a:ln>
            <a:noFill/>
          </a:ln>
        </p:spPr>
      </p:pic>
      <p:sp>
        <p:nvSpPr>
          <p:cNvPr id="2204" name="Google Shape;2204;p118"/>
          <p:cNvSpPr txBox="1"/>
          <p:nvPr/>
        </p:nvSpPr>
        <p:spPr>
          <a:xfrm>
            <a:off x="1125900" y="3841500"/>
            <a:ext cx="1935900" cy="11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300">
                <a:solidFill>
                  <a:schemeClr val="dk1"/>
                </a:solidFill>
                <a:latin typeface="Roboto"/>
                <a:ea typeface="Roboto"/>
                <a:cs typeface="Roboto"/>
                <a:sym typeface="Roboto"/>
              </a:rPr>
              <a:t>A user’s device communicates with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a server to request resources from it.</a:t>
            </a:r>
            <a:endParaRPr sz="1300"/>
          </a:p>
        </p:txBody>
      </p:sp>
      <p:sp>
        <p:nvSpPr>
          <p:cNvPr id="2205" name="Google Shape;2205;p118"/>
          <p:cNvSpPr txBox="1"/>
          <p:nvPr/>
        </p:nvSpPr>
        <p:spPr>
          <a:xfrm>
            <a:off x="3429513" y="3805375"/>
            <a:ext cx="1682700" cy="11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lang="en" sz="1300">
                <a:solidFill>
                  <a:schemeClr val="dk1"/>
                </a:solidFill>
                <a:latin typeface="Roboto"/>
                <a:ea typeface="Roboto"/>
                <a:cs typeface="Roboto"/>
                <a:sym typeface="Roboto"/>
              </a:rPr>
              <a:t>The server queries the resources from internal servers it’s connected to.</a:t>
            </a:r>
            <a:endParaRPr sz="1300"/>
          </a:p>
        </p:txBody>
      </p:sp>
      <p:sp>
        <p:nvSpPr>
          <p:cNvPr id="2206" name="Google Shape;2206;p118"/>
          <p:cNvSpPr/>
          <p:nvPr/>
        </p:nvSpPr>
        <p:spPr>
          <a:xfrm>
            <a:off x="7254750" y="3597100"/>
            <a:ext cx="1193100" cy="289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 </a:t>
            </a:r>
            <a:r>
              <a:rPr b="1" lang="en" sz="1200">
                <a:latin typeface="Roboto"/>
                <a:ea typeface="Roboto"/>
                <a:cs typeface="Roboto"/>
                <a:sym typeface="Roboto"/>
              </a:rPr>
              <a:t>Database</a:t>
            </a:r>
            <a:endParaRPr b="1" sz="1200">
              <a:latin typeface="Roboto"/>
              <a:ea typeface="Roboto"/>
              <a:cs typeface="Roboto"/>
              <a:sym typeface="Roboto"/>
            </a:endParaRPr>
          </a:p>
        </p:txBody>
      </p:sp>
      <p:sp>
        <p:nvSpPr>
          <p:cNvPr id="2207" name="Google Shape;2207;p118"/>
          <p:cNvSpPr txBox="1"/>
          <p:nvPr/>
        </p:nvSpPr>
        <p:spPr>
          <a:xfrm>
            <a:off x="5235725" y="3805375"/>
            <a:ext cx="1616100" cy="119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1200"/>
              </a:spcAft>
              <a:buNone/>
            </a:pPr>
            <a:r>
              <a:rPr lang="en" sz="1300">
                <a:solidFill>
                  <a:schemeClr val="dk1"/>
                </a:solidFill>
                <a:latin typeface="Roboto"/>
                <a:ea typeface="Roboto"/>
                <a:cs typeface="Roboto"/>
                <a:sym typeface="Roboto"/>
              </a:rPr>
              <a:t>The server sends a response back to the client.</a:t>
            </a:r>
            <a:endParaRPr sz="1300"/>
          </a:p>
        </p:txBody>
      </p:sp>
      <p:pic>
        <p:nvPicPr>
          <p:cNvPr id="2208" name="Google Shape;2208;p118"/>
          <p:cNvPicPr preferRelativeResize="0"/>
          <p:nvPr/>
        </p:nvPicPr>
        <p:blipFill rotWithShape="1">
          <a:blip r:embed="rId3">
            <a:alphaModFix/>
          </a:blip>
          <a:srcRect b="0" l="39612" r="45662" t="0"/>
          <a:stretch/>
        </p:blipFill>
        <p:spPr>
          <a:xfrm>
            <a:off x="3755225" y="1831300"/>
            <a:ext cx="1031276" cy="1636300"/>
          </a:xfrm>
          <a:prstGeom prst="rect">
            <a:avLst/>
          </a:prstGeom>
          <a:noFill/>
          <a:ln>
            <a:noFill/>
          </a:ln>
        </p:spPr>
      </p:pic>
      <p:pic>
        <p:nvPicPr>
          <p:cNvPr id="2209" name="Google Shape;2209;p118"/>
          <p:cNvPicPr preferRelativeResize="0"/>
          <p:nvPr/>
        </p:nvPicPr>
        <p:blipFill rotWithShape="1">
          <a:blip r:embed="rId3">
            <a:alphaModFix/>
          </a:blip>
          <a:srcRect b="-2871" l="63952" r="20684" t="-4275"/>
          <a:stretch/>
        </p:blipFill>
        <p:spPr>
          <a:xfrm>
            <a:off x="5505800" y="1753600"/>
            <a:ext cx="1075973" cy="1753150"/>
          </a:xfrm>
          <a:prstGeom prst="rect">
            <a:avLst/>
          </a:prstGeom>
          <a:noFill/>
          <a:ln>
            <a:noFill/>
          </a:ln>
        </p:spPr>
      </p:pic>
      <p:pic>
        <p:nvPicPr>
          <p:cNvPr id="2210" name="Google Shape;2210;p118"/>
          <p:cNvPicPr preferRelativeResize="0"/>
          <p:nvPr/>
        </p:nvPicPr>
        <p:blipFill rotWithShape="1">
          <a:blip r:embed="rId3">
            <a:alphaModFix/>
          </a:blip>
          <a:srcRect b="0" l="87707" r="-4742" t="-7146"/>
          <a:stretch/>
        </p:blipFill>
        <p:spPr>
          <a:xfrm>
            <a:off x="7301075" y="1695175"/>
            <a:ext cx="1193102" cy="1753150"/>
          </a:xfrm>
          <a:prstGeom prst="rect">
            <a:avLst/>
          </a:prstGeom>
          <a:noFill/>
          <a:ln>
            <a:noFill/>
          </a:ln>
        </p:spPr>
      </p:pic>
      <p:cxnSp>
        <p:nvCxnSpPr>
          <p:cNvPr id="2211" name="Google Shape;2211;p118"/>
          <p:cNvCxnSpPr/>
          <p:nvPr/>
        </p:nvCxnSpPr>
        <p:spPr>
          <a:xfrm flipH="1" rot="10800000">
            <a:off x="4786500" y="2629125"/>
            <a:ext cx="718500" cy="2100"/>
          </a:xfrm>
          <a:prstGeom prst="straightConnector1">
            <a:avLst/>
          </a:prstGeom>
          <a:noFill/>
          <a:ln cap="flat" cmpd="sng" w="9525">
            <a:solidFill>
              <a:schemeClr val="dk2"/>
            </a:solidFill>
            <a:prstDash val="solid"/>
            <a:round/>
            <a:headEnd len="med" w="med" type="triangle"/>
            <a:tailEnd len="med" w="med" type="triangle"/>
          </a:ln>
        </p:spPr>
      </p:cxnSp>
      <p:cxnSp>
        <p:nvCxnSpPr>
          <p:cNvPr id="2212" name="Google Shape;2212;p118"/>
          <p:cNvCxnSpPr/>
          <p:nvPr/>
        </p:nvCxnSpPr>
        <p:spPr>
          <a:xfrm flipH="1" rot="10800000">
            <a:off x="6540650" y="2629125"/>
            <a:ext cx="718500" cy="2100"/>
          </a:xfrm>
          <a:prstGeom prst="straightConnector1">
            <a:avLst/>
          </a:prstGeom>
          <a:noFill/>
          <a:ln cap="flat" cmpd="sng" w="9525">
            <a:solidFill>
              <a:schemeClr val="dk2"/>
            </a:solidFill>
            <a:prstDash val="solid"/>
            <a:round/>
            <a:headEnd len="med" w="med" type="triangle"/>
            <a:tailEnd len="med" w="med" type="triangle"/>
          </a:ln>
        </p:spPr>
      </p:cxnSp>
      <p:sp>
        <p:nvSpPr>
          <p:cNvPr id="2213" name="Google Shape;2213;p118"/>
          <p:cNvSpPr/>
          <p:nvPr/>
        </p:nvSpPr>
        <p:spPr>
          <a:xfrm>
            <a:off x="2724375" y="2516775"/>
            <a:ext cx="762000" cy="226800"/>
          </a:xfrm>
          <a:prstGeom prst="leftRightArrow">
            <a:avLst>
              <a:gd fmla="val 50000" name="adj1"/>
              <a:gd fmla="val 50000" name="adj2"/>
            </a:avLst>
          </a:prstGeom>
          <a:solidFill>
            <a:srgbClr val="34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7EEE4"/>
            </a:gs>
            <a:gs pos="100000">
              <a:srgbClr val="9ADD7C"/>
            </a:gs>
          </a:gsLst>
          <a:lin ang="5400700" scaled="0"/>
        </a:gradFill>
      </p:bgPr>
    </p:bg>
    <p:spTree>
      <p:nvGrpSpPr>
        <p:cNvPr id="2217" name="Shape 2217"/>
        <p:cNvGrpSpPr/>
        <p:nvPr/>
      </p:nvGrpSpPr>
      <p:grpSpPr>
        <a:xfrm>
          <a:off x="0" y="0"/>
          <a:ext cx="0" cy="0"/>
          <a:chOff x="0" y="0"/>
          <a:chExt cx="0" cy="0"/>
        </a:xfrm>
      </p:grpSpPr>
      <p:sp>
        <p:nvSpPr>
          <p:cNvPr id="2218" name="Google Shape;2218;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HTTP Requests</a:t>
            </a:r>
            <a:endParaRPr/>
          </a:p>
        </p:txBody>
      </p:sp>
      <p:sp>
        <p:nvSpPr>
          <p:cNvPr id="2219" name="Google Shape;2219;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Clients and servers use the </a:t>
            </a:r>
            <a:r>
              <a:rPr b="1" lang="en"/>
              <a:t>HTTP protocol</a:t>
            </a:r>
            <a:r>
              <a:rPr lang="en"/>
              <a:t> to communicate on the web.</a:t>
            </a:r>
            <a:endParaRPr/>
          </a:p>
        </p:txBody>
      </p:sp>
      <p:sp>
        <p:nvSpPr>
          <p:cNvPr id="2220" name="Google Shape;2220;p1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221" name="Google Shape;2221;p119"/>
          <p:cNvPicPr preferRelativeResize="0"/>
          <p:nvPr/>
        </p:nvPicPr>
        <p:blipFill>
          <a:blip r:embed="rId3">
            <a:alphaModFix/>
          </a:blip>
          <a:stretch>
            <a:fillRect/>
          </a:stretch>
        </p:blipFill>
        <p:spPr>
          <a:xfrm>
            <a:off x="994650" y="2241623"/>
            <a:ext cx="6772303" cy="2660752"/>
          </a:xfrm>
          <a:prstGeom prst="rect">
            <a:avLst/>
          </a:prstGeom>
          <a:noFill/>
          <a:ln>
            <a:noFill/>
          </a:ln>
        </p:spPr>
      </p:pic>
      <p:cxnSp>
        <p:nvCxnSpPr>
          <p:cNvPr id="2222" name="Google Shape;2222;p119"/>
          <p:cNvCxnSpPr/>
          <p:nvPr/>
        </p:nvCxnSpPr>
        <p:spPr>
          <a:xfrm>
            <a:off x="3262000" y="3215175"/>
            <a:ext cx="2987400" cy="11100"/>
          </a:xfrm>
          <a:prstGeom prst="straightConnector1">
            <a:avLst/>
          </a:prstGeom>
          <a:noFill/>
          <a:ln cap="flat" cmpd="sng" w="9525">
            <a:solidFill>
              <a:schemeClr val="dk2"/>
            </a:solidFill>
            <a:prstDash val="solid"/>
            <a:round/>
            <a:headEnd len="med" w="med" type="none"/>
            <a:tailEnd len="med" w="med" type="triangle"/>
          </a:ln>
        </p:spPr>
      </p:cxnSp>
      <p:cxnSp>
        <p:nvCxnSpPr>
          <p:cNvPr id="2223" name="Google Shape;2223;p119"/>
          <p:cNvCxnSpPr/>
          <p:nvPr/>
        </p:nvCxnSpPr>
        <p:spPr>
          <a:xfrm flipH="1" rot="10800000">
            <a:off x="3227350" y="3891400"/>
            <a:ext cx="709500" cy="2700"/>
          </a:xfrm>
          <a:prstGeom prst="straightConnector1">
            <a:avLst/>
          </a:prstGeom>
          <a:noFill/>
          <a:ln cap="flat" cmpd="sng" w="9525">
            <a:solidFill>
              <a:schemeClr val="dk2"/>
            </a:solidFill>
            <a:prstDash val="solid"/>
            <a:round/>
            <a:headEnd len="med" w="med" type="triangle"/>
            <a:tailEnd len="med" w="med" type="none"/>
          </a:ln>
        </p:spPr>
      </p:cxnSp>
      <p:cxnSp>
        <p:nvCxnSpPr>
          <p:cNvPr id="2224" name="Google Shape;2224;p119"/>
          <p:cNvCxnSpPr/>
          <p:nvPr/>
        </p:nvCxnSpPr>
        <p:spPr>
          <a:xfrm>
            <a:off x="5542725" y="3894100"/>
            <a:ext cx="729000" cy="8400"/>
          </a:xfrm>
          <a:prstGeom prst="straightConnector1">
            <a:avLst/>
          </a:prstGeom>
          <a:noFill/>
          <a:ln cap="flat" cmpd="sng" w="9525">
            <a:solidFill>
              <a:schemeClr val="dk2"/>
            </a:solidFill>
            <a:prstDash val="solid"/>
            <a:round/>
            <a:headEnd len="med" w="med" type="none"/>
            <a:tailEnd len="med" w="med" type="none"/>
          </a:ln>
        </p:spPr>
      </p:cxnSp>
      <p:sp>
        <p:nvSpPr>
          <p:cNvPr id="2225" name="Google Shape;2225;p119"/>
          <p:cNvSpPr txBox="1"/>
          <p:nvPr/>
        </p:nvSpPr>
        <p:spPr>
          <a:xfrm>
            <a:off x="3604888" y="3040225"/>
            <a:ext cx="201900" cy="267000"/>
          </a:xfrm>
          <a:prstGeom prst="rect">
            <a:avLst/>
          </a:prstGeom>
          <a:noFill/>
          <a:ln>
            <a:noFill/>
          </a:ln>
        </p:spPr>
        <p:txBody>
          <a:bodyPr anchorCtr="0" anchor="t" bIns="91425" lIns="91425" spcFirstLastPara="1" rIns="91425" wrap="square" tIns="91425">
            <a:noAutofit/>
          </a:bodyPr>
          <a:lstStyle/>
          <a:p>
            <a:pPr indent="0" lvl="0" marL="1905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2226" name="Google Shape;2226;p119"/>
          <p:cNvSpPr/>
          <p:nvPr/>
        </p:nvSpPr>
        <p:spPr>
          <a:xfrm>
            <a:off x="3255763" y="3079275"/>
            <a:ext cx="261900" cy="261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19"/>
          <p:cNvSpPr/>
          <p:nvPr/>
        </p:nvSpPr>
        <p:spPr>
          <a:xfrm>
            <a:off x="6069938" y="3748800"/>
            <a:ext cx="261900" cy="261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19"/>
          <p:cNvSpPr txBox="1"/>
          <p:nvPr/>
        </p:nvSpPr>
        <p:spPr>
          <a:xfrm>
            <a:off x="3255763" y="3022250"/>
            <a:ext cx="2619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1</a:t>
            </a:r>
            <a:endParaRPr sz="1200">
              <a:solidFill>
                <a:srgbClr val="FFFFFF"/>
              </a:solidFill>
              <a:latin typeface="Roboto"/>
              <a:ea typeface="Roboto"/>
              <a:cs typeface="Roboto"/>
              <a:sym typeface="Roboto"/>
            </a:endParaRPr>
          </a:p>
        </p:txBody>
      </p:sp>
      <p:sp>
        <p:nvSpPr>
          <p:cNvPr id="2229" name="Google Shape;2229;p119"/>
          <p:cNvSpPr txBox="1"/>
          <p:nvPr/>
        </p:nvSpPr>
        <p:spPr>
          <a:xfrm>
            <a:off x="6069938" y="3691575"/>
            <a:ext cx="2619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2</a:t>
            </a:r>
            <a:endParaRPr sz="1200">
              <a:solidFill>
                <a:srgbClr val="FFFFFF"/>
              </a:solidFill>
              <a:latin typeface="Roboto"/>
              <a:ea typeface="Roboto"/>
              <a:cs typeface="Roboto"/>
              <a:sym typeface="Roboto"/>
            </a:endParaRPr>
          </a:p>
        </p:txBody>
      </p:sp>
      <p:sp>
        <p:nvSpPr>
          <p:cNvPr id="2230" name="Google Shape;2230;p119"/>
          <p:cNvSpPr/>
          <p:nvPr/>
        </p:nvSpPr>
        <p:spPr>
          <a:xfrm>
            <a:off x="990050" y="1183050"/>
            <a:ext cx="3370200" cy="1414200"/>
          </a:xfrm>
          <a:prstGeom prst="roundRect">
            <a:avLst>
              <a:gd fmla="val 2870" name="adj"/>
            </a:avLst>
          </a:prstGeom>
          <a:solidFill>
            <a:srgbClr val="FFFFFF">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1" name="Google Shape;2231;p119"/>
          <p:cNvPicPr preferRelativeResize="0"/>
          <p:nvPr/>
        </p:nvPicPr>
        <p:blipFill rotWithShape="1">
          <a:blip r:embed="rId4">
            <a:alphaModFix amt="38000"/>
          </a:blip>
          <a:srcRect b="1765" l="0" r="0" t="1774"/>
          <a:stretch/>
        </p:blipFill>
        <p:spPr>
          <a:xfrm>
            <a:off x="508758" y="1183055"/>
            <a:ext cx="439850" cy="339825"/>
          </a:xfrm>
          <a:prstGeom prst="rect">
            <a:avLst/>
          </a:prstGeom>
          <a:noFill/>
          <a:ln>
            <a:noFill/>
          </a:ln>
        </p:spPr>
      </p:pic>
      <p:sp>
        <p:nvSpPr>
          <p:cNvPr id="2232" name="Google Shape;2232;p119"/>
          <p:cNvSpPr txBox="1"/>
          <p:nvPr>
            <p:ph idx="3" type="body"/>
          </p:nvPr>
        </p:nvSpPr>
        <p:spPr>
          <a:xfrm>
            <a:off x="685800" y="1282753"/>
            <a:ext cx="4079400" cy="1561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1000"/>
              </a:spcAft>
              <a:buNone/>
            </a:pPr>
            <a:r>
              <a:rPr lang="en"/>
              <a:t>HTTP is a Layer 7: Application Layer protocol used to transfer </a:t>
            </a:r>
            <a:r>
              <a:rPr b="1" lang="en"/>
              <a:t>webpages, static assets</a:t>
            </a:r>
            <a:r>
              <a:rPr lang="en"/>
              <a:t>, such as images and HTML/markup files, and </a:t>
            </a:r>
            <a:r>
              <a:rPr b="1" lang="en"/>
              <a:t>raw data</a:t>
            </a:r>
            <a:r>
              <a:rPr lang="en"/>
              <a:t>, </a:t>
            </a:r>
            <a:br>
              <a:rPr lang="en"/>
            </a:br>
            <a:r>
              <a:rPr lang="en"/>
              <a:t>such as MP4 video or MP3 audio.</a:t>
            </a:r>
            <a:endParaRPr/>
          </a:p>
        </p:txBody>
      </p:sp>
      <p:sp>
        <p:nvSpPr>
          <p:cNvPr id="2233" name="Google Shape;2233;p119"/>
          <p:cNvSpPr/>
          <p:nvPr/>
        </p:nvSpPr>
        <p:spPr>
          <a:xfrm>
            <a:off x="5170300" y="1183050"/>
            <a:ext cx="3370200" cy="1414200"/>
          </a:xfrm>
          <a:prstGeom prst="roundRect">
            <a:avLst>
              <a:gd fmla="val 2870" name="adj"/>
            </a:avLst>
          </a:prstGeom>
          <a:solidFill>
            <a:srgbClr val="FFFFFF">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4" name="Google Shape;2234;p119"/>
          <p:cNvPicPr preferRelativeResize="0"/>
          <p:nvPr/>
        </p:nvPicPr>
        <p:blipFill rotWithShape="1">
          <a:blip r:embed="rId4">
            <a:alphaModFix amt="38000"/>
          </a:blip>
          <a:srcRect b="1765" l="0" r="0" t="1774"/>
          <a:stretch/>
        </p:blipFill>
        <p:spPr>
          <a:xfrm>
            <a:off x="4689008" y="1183055"/>
            <a:ext cx="439850" cy="339825"/>
          </a:xfrm>
          <a:prstGeom prst="rect">
            <a:avLst/>
          </a:prstGeom>
          <a:noFill/>
          <a:ln>
            <a:noFill/>
          </a:ln>
        </p:spPr>
      </p:pic>
      <p:sp>
        <p:nvSpPr>
          <p:cNvPr id="2235" name="Google Shape;2235;p119"/>
          <p:cNvSpPr txBox="1"/>
          <p:nvPr/>
        </p:nvSpPr>
        <p:spPr>
          <a:xfrm>
            <a:off x="5170300" y="1183050"/>
            <a:ext cx="3370200" cy="1414200"/>
          </a:xfrm>
          <a:prstGeom prst="rect">
            <a:avLst/>
          </a:prstGeom>
          <a:noFill/>
          <a:ln>
            <a:noFill/>
          </a:ln>
        </p:spPr>
        <p:txBody>
          <a:bodyPr anchorCtr="0" anchor="ctr" bIns="91425" lIns="91425" spcFirstLastPara="1" rIns="91425" wrap="square" tIns="91425">
            <a:noAutofit/>
          </a:bodyPr>
          <a:lstStyle/>
          <a:p>
            <a:pPr indent="0" lvl="0" marL="57150" rtl="0" algn="l">
              <a:lnSpc>
                <a:spcPct val="115000"/>
              </a:lnSpc>
              <a:spcBef>
                <a:spcPts val="0"/>
              </a:spcBef>
              <a:spcAft>
                <a:spcPts val="0"/>
              </a:spcAft>
              <a:buNone/>
            </a:pPr>
            <a:r>
              <a:rPr lang="en">
                <a:solidFill>
                  <a:schemeClr val="dk1"/>
                </a:solidFill>
                <a:latin typeface="Roboto"/>
                <a:ea typeface="Roboto"/>
                <a:cs typeface="Roboto"/>
                <a:sym typeface="Roboto"/>
              </a:rPr>
              <a:t>When a client initiates communication, it generates an </a:t>
            </a:r>
            <a:r>
              <a:rPr b="1" lang="en">
                <a:solidFill>
                  <a:schemeClr val="dk1"/>
                </a:solidFill>
                <a:latin typeface="Roboto"/>
                <a:ea typeface="Roboto"/>
                <a:cs typeface="Roboto"/>
                <a:sym typeface="Roboto"/>
              </a:rPr>
              <a:t>HTTP request</a:t>
            </a:r>
            <a:r>
              <a:rPr lang="en">
                <a:solidFill>
                  <a:schemeClr val="dk1"/>
                </a:solidFill>
                <a:latin typeface="Roboto"/>
                <a:ea typeface="Roboto"/>
                <a:cs typeface="Roboto"/>
                <a:sym typeface="Roboto"/>
              </a:rPr>
              <a:t>. The server receives the request, finds the requested resource, and sends it back.</a:t>
            </a:r>
            <a:endParaRPr>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5C2"/>
        </a:solidFill>
      </p:bgPr>
    </p:bg>
    <p:spTree>
      <p:nvGrpSpPr>
        <p:cNvPr id="2239" name="Shape 2239"/>
        <p:cNvGrpSpPr/>
        <p:nvPr/>
      </p:nvGrpSpPr>
      <p:grpSpPr>
        <a:xfrm>
          <a:off x="0" y="0"/>
          <a:ext cx="0" cy="0"/>
          <a:chOff x="0" y="0"/>
          <a:chExt cx="0" cy="0"/>
        </a:xfrm>
      </p:grpSpPr>
      <p:sp>
        <p:nvSpPr>
          <p:cNvPr id="2240" name="Google Shape;2240;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HTTP Methods</a:t>
            </a:r>
            <a:endParaRPr/>
          </a:p>
        </p:txBody>
      </p:sp>
      <p:sp>
        <p:nvSpPr>
          <p:cNvPr id="2241" name="Google Shape;2241;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various types of requests, known as </a:t>
            </a:r>
            <a:r>
              <a:rPr b="1" lang="en"/>
              <a:t>HTTP methods</a:t>
            </a:r>
            <a:r>
              <a:rPr lang="en"/>
              <a:t>, which indicate the specific actions between the client and server. For example: </a:t>
            </a:r>
            <a:endParaRPr/>
          </a:p>
        </p:txBody>
      </p:sp>
      <p:sp>
        <p:nvSpPr>
          <p:cNvPr id="2242" name="Google Shape;2242;p120"/>
          <p:cNvSpPr txBox="1"/>
          <p:nvPr>
            <p:ph idx="3" type="subTitle"/>
          </p:nvPr>
        </p:nvSpPr>
        <p:spPr>
          <a:xfrm>
            <a:off x="724275" y="2090225"/>
            <a:ext cx="24696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600"/>
              <a:t>A user </a:t>
            </a:r>
            <a:r>
              <a:rPr b="1" lang="en" sz="1600"/>
              <a:t>requests data</a:t>
            </a:r>
            <a:r>
              <a:rPr lang="en" sz="1600"/>
              <a:t> from a server:</a:t>
            </a:r>
            <a:endParaRPr sz="1600"/>
          </a:p>
          <a:p>
            <a:pPr indent="0" lvl="0" marL="0" rtl="0" algn="l">
              <a:spcBef>
                <a:spcPts val="0"/>
              </a:spcBef>
              <a:spcAft>
                <a:spcPts val="0"/>
              </a:spcAft>
              <a:buNone/>
            </a:pPr>
            <a:r>
              <a:t/>
            </a:r>
            <a:endParaRPr i="1" sz="1200"/>
          </a:p>
          <a:p>
            <a:pPr indent="0" lvl="0" marL="0" rtl="0" algn="l">
              <a:spcBef>
                <a:spcPts val="0"/>
              </a:spcBef>
              <a:spcAft>
                <a:spcPts val="0"/>
              </a:spcAft>
              <a:buNone/>
            </a:pPr>
            <a:r>
              <a:rPr i="1" lang="en"/>
              <a:t>I'd like to see my friend’s photos on Facebook.</a:t>
            </a:r>
            <a:endParaRPr i="1"/>
          </a:p>
        </p:txBody>
      </p:sp>
      <p:sp>
        <p:nvSpPr>
          <p:cNvPr id="2243" name="Google Shape;2243;p120"/>
          <p:cNvSpPr txBox="1"/>
          <p:nvPr>
            <p:ph idx="4" type="subTitle"/>
          </p:nvPr>
        </p:nvSpPr>
        <p:spPr>
          <a:xfrm>
            <a:off x="3572250" y="2053050"/>
            <a:ext cx="2436900" cy="2700000"/>
          </a:xfrm>
          <a:prstGeom prst="rect">
            <a:avLst/>
          </a:prstGeom>
        </p:spPr>
        <p:txBody>
          <a:bodyPr anchorCtr="0" anchor="t" bIns="182875" lIns="182875" spcFirstLastPara="1" rIns="182875" wrap="square" tIns="182875">
            <a:noAutofit/>
          </a:bodyPr>
          <a:lstStyle/>
          <a:p>
            <a:pPr indent="0" lvl="0" marL="0" rtl="0" algn="l">
              <a:spcBef>
                <a:spcPts val="300"/>
              </a:spcBef>
              <a:spcAft>
                <a:spcPts val="0"/>
              </a:spcAft>
              <a:buNone/>
            </a:pPr>
            <a:r>
              <a:rPr lang="en" sz="1600"/>
              <a:t>A user </a:t>
            </a:r>
            <a:r>
              <a:rPr b="1" lang="en" sz="1600"/>
              <a:t>gives data </a:t>
            </a:r>
            <a:r>
              <a:rPr lang="en" sz="1600"/>
              <a:t>to a server:</a:t>
            </a:r>
            <a:endParaRPr sz="1600"/>
          </a:p>
          <a:p>
            <a:pPr indent="0" lvl="0" marL="0" rtl="0" algn="l">
              <a:spcBef>
                <a:spcPts val="1200"/>
              </a:spcBef>
              <a:spcAft>
                <a:spcPts val="0"/>
              </a:spcAft>
              <a:buNone/>
            </a:pPr>
            <a:r>
              <a:rPr i="1" lang="en"/>
              <a:t>Here are my credentials for my LinkedIn account.</a:t>
            </a:r>
            <a:endParaRPr i="1"/>
          </a:p>
          <a:p>
            <a:pPr indent="0" lvl="0" marL="0" rtl="0" algn="l">
              <a:spcBef>
                <a:spcPts val="1200"/>
              </a:spcBef>
              <a:spcAft>
                <a:spcPts val="0"/>
              </a:spcAft>
              <a:buNone/>
            </a:pPr>
            <a:r>
              <a:t/>
            </a:r>
            <a:endParaRPr sz="1600">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
        <p:nvSpPr>
          <p:cNvPr id="2244" name="Google Shape;2244;p120"/>
          <p:cNvSpPr txBox="1"/>
          <p:nvPr>
            <p:ph idx="5" type="subTitle"/>
          </p:nvPr>
        </p:nvSpPr>
        <p:spPr>
          <a:xfrm>
            <a:off x="6401175" y="2053775"/>
            <a:ext cx="2371500" cy="2700000"/>
          </a:xfrm>
          <a:prstGeom prst="rect">
            <a:avLst/>
          </a:prstGeom>
        </p:spPr>
        <p:txBody>
          <a:bodyPr anchorCtr="0" anchor="t" bIns="182875" lIns="182875" spcFirstLastPara="1" rIns="182875" wrap="square" tIns="182875">
            <a:noAutofit/>
          </a:bodyPr>
          <a:lstStyle/>
          <a:p>
            <a:pPr indent="0" lvl="0" marL="0" rtl="0" algn="l">
              <a:spcBef>
                <a:spcPts val="300"/>
              </a:spcBef>
              <a:spcAft>
                <a:spcPts val="0"/>
              </a:spcAft>
              <a:buNone/>
            </a:pPr>
            <a:r>
              <a:rPr lang="en" sz="1600"/>
              <a:t>A user </a:t>
            </a:r>
            <a:r>
              <a:rPr b="1" lang="en" sz="1600"/>
              <a:t>updates data </a:t>
            </a:r>
            <a:r>
              <a:rPr lang="en" sz="1600"/>
              <a:t>that already exists on a server:</a:t>
            </a:r>
            <a:endParaRPr sz="1600"/>
          </a:p>
          <a:p>
            <a:pPr indent="0" lvl="0" marL="0" rtl="0" algn="l">
              <a:spcBef>
                <a:spcPts val="1200"/>
              </a:spcBef>
              <a:spcAft>
                <a:spcPts val="1200"/>
              </a:spcAft>
              <a:buClr>
                <a:schemeClr val="dk1"/>
              </a:buClr>
              <a:buSzPts val="1100"/>
              <a:buFont typeface="Arial"/>
              <a:buNone/>
            </a:pPr>
            <a:r>
              <a:rPr i="1" lang="en"/>
              <a:t>Two new accounts are added to the employee directory database.</a:t>
            </a:r>
            <a:endParaRPr i="1"/>
          </a:p>
        </p:txBody>
      </p:sp>
      <p:sp>
        <p:nvSpPr>
          <p:cNvPr id="2245" name="Google Shape;2245;p1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5C2"/>
        </a:solidFill>
      </p:bgPr>
    </p:bg>
    <p:spTree>
      <p:nvGrpSpPr>
        <p:cNvPr id="2249" name="Shape 2249"/>
        <p:cNvGrpSpPr/>
        <p:nvPr/>
      </p:nvGrpSpPr>
      <p:grpSpPr>
        <a:xfrm>
          <a:off x="0" y="0"/>
          <a:ext cx="0" cy="0"/>
          <a:chOff x="0" y="0"/>
          <a:chExt cx="0" cy="0"/>
        </a:xfrm>
      </p:grpSpPr>
      <p:sp>
        <p:nvSpPr>
          <p:cNvPr id="2250" name="Google Shape;2250;p121"/>
          <p:cNvSpPr/>
          <p:nvPr/>
        </p:nvSpPr>
        <p:spPr>
          <a:xfrm>
            <a:off x="952500" y="1327925"/>
            <a:ext cx="7239000" cy="2746800"/>
          </a:xfrm>
          <a:prstGeom prst="rect">
            <a:avLst/>
          </a:prstGeom>
          <a:solidFill>
            <a:srgbClr val="FFFFFF"/>
          </a:solidFill>
          <a:ln>
            <a:noFill/>
          </a:ln>
          <a:effectLst>
            <a:outerShdw blurRad="171450" rotWithShape="0" algn="bl" dist="95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HTTP Methods</a:t>
            </a:r>
            <a:endParaRPr/>
          </a:p>
        </p:txBody>
      </p:sp>
      <p:sp>
        <p:nvSpPr>
          <p:cNvPr id="2252" name="Google Shape;2252;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various HTTP methods:</a:t>
            </a:r>
            <a:endParaRPr/>
          </a:p>
        </p:txBody>
      </p:sp>
      <p:graphicFrame>
        <p:nvGraphicFramePr>
          <p:cNvPr id="2253" name="Google Shape;2253;p121"/>
          <p:cNvGraphicFramePr/>
          <p:nvPr/>
        </p:nvGraphicFramePr>
        <p:xfrm>
          <a:off x="952500" y="1327925"/>
          <a:ext cx="3000000" cy="3000000"/>
        </p:xfrm>
        <a:graphic>
          <a:graphicData uri="http://schemas.openxmlformats.org/drawingml/2006/table">
            <a:tbl>
              <a:tblPr>
                <a:noFill/>
                <a:tableStyleId>{A59F37BA-8867-490A-8918-C64299F0E2E2}</a:tableStyleId>
              </a:tblPr>
              <a:tblGrid>
                <a:gridCol w="1729000"/>
                <a:gridCol w="5510000"/>
              </a:tblGrid>
              <a:tr h="381000">
                <a:tc>
                  <a:txBody>
                    <a:bodyPr/>
                    <a:lstStyle/>
                    <a:p>
                      <a:pPr indent="0" lvl="0" marL="0" rtl="0" algn="r">
                        <a:spcBef>
                          <a:spcPts val="0"/>
                        </a:spcBef>
                        <a:spcAft>
                          <a:spcPts val="0"/>
                        </a:spcAft>
                        <a:buNone/>
                      </a:pPr>
                      <a:r>
                        <a:rPr b="1" lang="en">
                          <a:latin typeface="Roboto"/>
                          <a:ea typeface="Roboto"/>
                          <a:cs typeface="Roboto"/>
                          <a:sym typeface="Roboto"/>
                        </a:rPr>
                        <a:t>HTTP Method</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9ADD7C"/>
                    </a:solidFill>
                  </a:tcPr>
                </a:tc>
                <a:tc>
                  <a:txBody>
                    <a:bodyPr/>
                    <a:lstStyle/>
                    <a:p>
                      <a:pPr indent="0" lvl="0" marL="0" rtl="0" algn="l">
                        <a:spcBef>
                          <a:spcPts val="0"/>
                        </a:spcBef>
                        <a:spcAft>
                          <a:spcPts val="0"/>
                        </a:spcAft>
                        <a:buNone/>
                      </a:pPr>
                      <a:r>
                        <a:rPr b="1" lang="en">
                          <a:latin typeface="Roboto"/>
                          <a:ea typeface="Roboto"/>
                          <a:cs typeface="Roboto"/>
                          <a:sym typeface="Roboto"/>
                        </a:rPr>
                        <a:t>Description</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9ADD7C"/>
                    </a:solidFill>
                  </a:tcPr>
                </a:tc>
              </a:tr>
              <a:tr h="381000">
                <a:tc>
                  <a:txBody>
                    <a:bodyPr/>
                    <a:lstStyle/>
                    <a:p>
                      <a:pPr indent="0" lvl="0" marL="0" rtl="0" algn="r">
                        <a:spcBef>
                          <a:spcPts val="0"/>
                        </a:spcBef>
                        <a:spcAft>
                          <a:spcPts val="0"/>
                        </a:spcAft>
                        <a:buNone/>
                      </a:pPr>
                      <a:r>
                        <a:rPr b="1" lang="en">
                          <a:latin typeface="Roboto"/>
                          <a:ea typeface="Roboto"/>
                          <a:cs typeface="Roboto"/>
                          <a:sym typeface="Roboto"/>
                        </a:rPr>
                        <a:t>GET</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3FAD8"/>
                    </a:solidFill>
                  </a:tcPr>
                </a:tc>
                <a:tc>
                  <a:txBody>
                    <a:bodyPr/>
                    <a:lstStyle/>
                    <a:p>
                      <a:pPr indent="0" lvl="0" marL="0" rtl="0" algn="l">
                        <a:spcBef>
                          <a:spcPts val="0"/>
                        </a:spcBef>
                        <a:spcAft>
                          <a:spcPts val="0"/>
                        </a:spcAft>
                        <a:buNone/>
                      </a:pPr>
                      <a:r>
                        <a:rPr lang="en">
                          <a:latin typeface="Roboto"/>
                          <a:ea typeface="Roboto"/>
                          <a:cs typeface="Roboto"/>
                          <a:sym typeface="Roboto"/>
                        </a:rPr>
                        <a:t>Requests data </a:t>
                      </a:r>
                      <a:r>
                        <a:rPr i="1" lang="en">
                          <a:latin typeface="Roboto"/>
                          <a:ea typeface="Roboto"/>
                          <a:cs typeface="Roboto"/>
                          <a:sym typeface="Roboto"/>
                        </a:rPr>
                        <a:t>from </a:t>
                      </a:r>
                      <a:r>
                        <a:rPr lang="en">
                          <a:latin typeface="Roboto"/>
                          <a:ea typeface="Roboto"/>
                          <a:cs typeface="Roboto"/>
                          <a:sym typeface="Roboto"/>
                        </a:rPr>
                        <a:t>a server. </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81000">
                <a:tc>
                  <a:txBody>
                    <a:bodyPr/>
                    <a:lstStyle/>
                    <a:p>
                      <a:pPr indent="0" lvl="0" marL="0" rtl="0" algn="r">
                        <a:spcBef>
                          <a:spcPts val="0"/>
                        </a:spcBef>
                        <a:spcAft>
                          <a:spcPts val="0"/>
                        </a:spcAft>
                        <a:buNone/>
                      </a:pPr>
                      <a:r>
                        <a:rPr b="1" lang="en">
                          <a:latin typeface="Roboto"/>
                          <a:ea typeface="Roboto"/>
                          <a:cs typeface="Roboto"/>
                          <a:sym typeface="Roboto"/>
                        </a:rPr>
                        <a:t>HEAD</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3FAD8"/>
                    </a:solidFill>
                  </a:tcPr>
                </a:tc>
                <a:tc>
                  <a:txBody>
                    <a:bodyPr/>
                    <a:lstStyle/>
                    <a:p>
                      <a:pPr indent="0" lvl="0" marL="0" rtl="0" algn="l">
                        <a:spcBef>
                          <a:spcPts val="0"/>
                        </a:spcBef>
                        <a:spcAft>
                          <a:spcPts val="0"/>
                        </a:spcAft>
                        <a:buNone/>
                      </a:pPr>
                      <a:r>
                        <a:rPr lang="en">
                          <a:latin typeface="Roboto"/>
                          <a:ea typeface="Roboto"/>
                          <a:cs typeface="Roboto"/>
                          <a:sym typeface="Roboto"/>
                        </a:rPr>
                        <a:t>Identical to GET, but the server does not send the response body.</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81000">
                <a:tc>
                  <a:txBody>
                    <a:bodyPr/>
                    <a:lstStyle/>
                    <a:p>
                      <a:pPr indent="0" lvl="0" marL="0" rtl="0" algn="r">
                        <a:spcBef>
                          <a:spcPts val="0"/>
                        </a:spcBef>
                        <a:spcAft>
                          <a:spcPts val="0"/>
                        </a:spcAft>
                        <a:buNone/>
                      </a:pPr>
                      <a:r>
                        <a:rPr b="1" lang="en">
                          <a:latin typeface="Roboto"/>
                          <a:ea typeface="Roboto"/>
                          <a:cs typeface="Roboto"/>
                          <a:sym typeface="Roboto"/>
                        </a:rPr>
                        <a:t>POST</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3FAD8"/>
                    </a:solidFill>
                  </a:tcPr>
                </a:tc>
                <a:tc>
                  <a:txBody>
                    <a:bodyPr/>
                    <a:lstStyle/>
                    <a:p>
                      <a:pPr indent="0" lvl="0" marL="0" rtl="0" algn="l">
                        <a:spcBef>
                          <a:spcPts val="0"/>
                        </a:spcBef>
                        <a:spcAft>
                          <a:spcPts val="0"/>
                        </a:spcAft>
                        <a:buNone/>
                      </a:pPr>
                      <a:r>
                        <a:rPr lang="en">
                          <a:latin typeface="Roboto"/>
                          <a:ea typeface="Roboto"/>
                          <a:cs typeface="Roboto"/>
                          <a:sym typeface="Roboto"/>
                        </a:rPr>
                        <a:t>Sends data </a:t>
                      </a:r>
                      <a:r>
                        <a:rPr i="1" lang="en">
                          <a:latin typeface="Roboto"/>
                          <a:ea typeface="Roboto"/>
                          <a:cs typeface="Roboto"/>
                          <a:sym typeface="Roboto"/>
                        </a:rPr>
                        <a:t>to </a:t>
                      </a:r>
                      <a:r>
                        <a:rPr lang="en">
                          <a:latin typeface="Roboto"/>
                          <a:ea typeface="Roboto"/>
                          <a:cs typeface="Roboto"/>
                          <a:sym typeface="Roboto"/>
                        </a:rPr>
                        <a:t>a source, often changing or updating a server. </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81000">
                <a:tc>
                  <a:txBody>
                    <a:bodyPr/>
                    <a:lstStyle/>
                    <a:p>
                      <a:pPr indent="0" lvl="0" marL="0" rtl="0" algn="r">
                        <a:spcBef>
                          <a:spcPts val="0"/>
                        </a:spcBef>
                        <a:spcAft>
                          <a:spcPts val="0"/>
                        </a:spcAft>
                        <a:buNone/>
                      </a:pPr>
                      <a:r>
                        <a:rPr b="1" lang="en">
                          <a:latin typeface="Roboto"/>
                          <a:ea typeface="Roboto"/>
                          <a:cs typeface="Roboto"/>
                          <a:sym typeface="Roboto"/>
                        </a:rPr>
                        <a:t>PUT</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3FAD8"/>
                    </a:solidFill>
                  </a:tcPr>
                </a:tc>
                <a:tc>
                  <a:txBody>
                    <a:bodyPr/>
                    <a:lstStyle/>
                    <a:p>
                      <a:pPr indent="0" lvl="0" marL="0" rtl="0" algn="l">
                        <a:spcBef>
                          <a:spcPts val="0"/>
                        </a:spcBef>
                        <a:spcAft>
                          <a:spcPts val="0"/>
                        </a:spcAft>
                        <a:buNone/>
                      </a:pPr>
                      <a:r>
                        <a:rPr lang="en">
                          <a:latin typeface="Roboto"/>
                          <a:ea typeface="Roboto"/>
                          <a:cs typeface="Roboto"/>
                          <a:sym typeface="Roboto"/>
                        </a:rPr>
                        <a:t>Replaces current data with the new value. </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81000">
                <a:tc>
                  <a:txBody>
                    <a:bodyPr/>
                    <a:lstStyle/>
                    <a:p>
                      <a:pPr indent="0" lvl="0" marL="0" rtl="0" algn="r">
                        <a:spcBef>
                          <a:spcPts val="0"/>
                        </a:spcBef>
                        <a:spcAft>
                          <a:spcPts val="0"/>
                        </a:spcAft>
                        <a:buNone/>
                      </a:pPr>
                      <a:r>
                        <a:rPr b="1" lang="en">
                          <a:latin typeface="Roboto"/>
                          <a:ea typeface="Roboto"/>
                          <a:cs typeface="Roboto"/>
                          <a:sym typeface="Roboto"/>
                        </a:rPr>
                        <a:t>DELETE</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3FAD8"/>
                    </a:solidFill>
                  </a:tcPr>
                </a:tc>
                <a:tc>
                  <a:txBody>
                    <a:bodyPr/>
                    <a:lstStyle/>
                    <a:p>
                      <a:pPr indent="0" lvl="0" marL="0" rtl="0" algn="l">
                        <a:spcBef>
                          <a:spcPts val="0"/>
                        </a:spcBef>
                        <a:spcAft>
                          <a:spcPts val="0"/>
                        </a:spcAft>
                        <a:buNone/>
                      </a:pPr>
                      <a:r>
                        <a:rPr lang="en">
                          <a:latin typeface="Roboto"/>
                          <a:ea typeface="Roboto"/>
                          <a:cs typeface="Roboto"/>
                          <a:sym typeface="Roboto"/>
                        </a:rPr>
                        <a:t>Deletes a specified resource. </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81000">
                <a:tc>
                  <a:txBody>
                    <a:bodyPr/>
                    <a:lstStyle/>
                    <a:p>
                      <a:pPr indent="0" lvl="0" marL="0" rtl="0" algn="r">
                        <a:spcBef>
                          <a:spcPts val="0"/>
                        </a:spcBef>
                        <a:spcAft>
                          <a:spcPts val="0"/>
                        </a:spcAft>
                        <a:buNone/>
                      </a:pPr>
                      <a:r>
                        <a:rPr b="1" lang="en">
                          <a:latin typeface="Roboto"/>
                          <a:ea typeface="Roboto"/>
                          <a:cs typeface="Roboto"/>
                          <a:sym typeface="Roboto"/>
                        </a:rPr>
                        <a:t>CONNECT</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3FAD8"/>
                    </a:solidFill>
                  </a:tcPr>
                </a:tc>
                <a:tc>
                  <a:txBody>
                    <a:bodyPr/>
                    <a:lstStyle/>
                    <a:p>
                      <a:pPr indent="0" lvl="0" marL="0" rtl="0" algn="l">
                        <a:spcBef>
                          <a:spcPts val="0"/>
                        </a:spcBef>
                        <a:spcAft>
                          <a:spcPts val="0"/>
                        </a:spcAft>
                        <a:buNone/>
                      </a:pPr>
                      <a:r>
                        <a:rPr lang="en">
                          <a:latin typeface="Roboto"/>
                          <a:ea typeface="Roboto"/>
                          <a:cs typeface="Roboto"/>
                          <a:sym typeface="Roboto"/>
                        </a:rPr>
                        <a:t>Establishes a tunnel to the server.</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381000">
                <a:tc>
                  <a:txBody>
                    <a:bodyPr/>
                    <a:lstStyle/>
                    <a:p>
                      <a:pPr indent="0" lvl="0" marL="0" rtl="0" algn="r">
                        <a:spcBef>
                          <a:spcPts val="0"/>
                        </a:spcBef>
                        <a:spcAft>
                          <a:spcPts val="0"/>
                        </a:spcAft>
                        <a:buNone/>
                      </a:pPr>
                      <a:r>
                        <a:rPr b="1" lang="en">
                          <a:latin typeface="Roboto"/>
                          <a:ea typeface="Roboto"/>
                          <a:cs typeface="Roboto"/>
                          <a:sym typeface="Roboto"/>
                        </a:rPr>
                        <a:t>OPTIONS</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3FAD8"/>
                    </a:solidFill>
                  </a:tcPr>
                </a:tc>
                <a:tc>
                  <a:txBody>
                    <a:bodyPr/>
                    <a:lstStyle/>
                    <a:p>
                      <a:pPr indent="0" lvl="0" marL="0" rtl="0" algn="l">
                        <a:spcBef>
                          <a:spcPts val="0"/>
                        </a:spcBef>
                        <a:spcAft>
                          <a:spcPts val="0"/>
                        </a:spcAft>
                        <a:buNone/>
                      </a:pPr>
                      <a:r>
                        <a:rPr lang="en">
                          <a:latin typeface="Roboto"/>
                          <a:ea typeface="Roboto"/>
                          <a:cs typeface="Roboto"/>
                          <a:sym typeface="Roboto"/>
                        </a:rPr>
                        <a:t>Lists the </a:t>
                      </a:r>
                      <a:r>
                        <a:rPr lang="en">
                          <a:latin typeface="Roboto"/>
                          <a:ea typeface="Roboto"/>
                          <a:cs typeface="Roboto"/>
                          <a:sym typeface="Roboto"/>
                        </a:rPr>
                        <a:t>communication</a:t>
                      </a:r>
                      <a:r>
                        <a:rPr lang="en">
                          <a:latin typeface="Roboto"/>
                          <a:ea typeface="Roboto"/>
                          <a:cs typeface="Roboto"/>
                          <a:sym typeface="Roboto"/>
                        </a:rPr>
                        <a:t> options for target resource.</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bl>
          </a:graphicData>
        </a:graphic>
      </p:graphicFrame>
      <p:sp>
        <p:nvSpPr>
          <p:cNvPr id="2254" name="Google Shape;2254;p12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5C2"/>
        </a:solidFill>
      </p:bgPr>
    </p:bg>
    <p:spTree>
      <p:nvGrpSpPr>
        <p:cNvPr id="2258" name="Shape 2258"/>
        <p:cNvGrpSpPr/>
        <p:nvPr/>
      </p:nvGrpSpPr>
      <p:grpSpPr>
        <a:xfrm>
          <a:off x="0" y="0"/>
          <a:ext cx="0" cy="0"/>
          <a:chOff x="0" y="0"/>
          <a:chExt cx="0" cy="0"/>
        </a:xfrm>
      </p:grpSpPr>
      <p:sp>
        <p:nvSpPr>
          <p:cNvPr id="2259" name="Google Shape;2259;p122"/>
          <p:cNvSpPr/>
          <p:nvPr/>
        </p:nvSpPr>
        <p:spPr>
          <a:xfrm>
            <a:off x="466825" y="1405200"/>
            <a:ext cx="8210400" cy="2834700"/>
          </a:xfrm>
          <a:prstGeom prst="rect">
            <a:avLst/>
          </a:prstGeom>
          <a:solidFill>
            <a:srgbClr val="FFFFFF"/>
          </a:solidFill>
          <a:ln>
            <a:noFill/>
          </a:ln>
          <a:effectLst>
            <a:outerShdw blurRad="171450" rotWithShape="0" algn="bl" dist="95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HTTP Methods</a:t>
            </a:r>
            <a:endParaRPr/>
          </a:p>
        </p:txBody>
      </p:sp>
      <p:sp>
        <p:nvSpPr>
          <p:cNvPr id="2261" name="Google Shape;2261;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We’ll focus on GET and POST requests.</a:t>
            </a:r>
            <a:endParaRPr/>
          </a:p>
        </p:txBody>
      </p:sp>
      <p:graphicFrame>
        <p:nvGraphicFramePr>
          <p:cNvPr id="2262" name="Google Shape;2262;p122"/>
          <p:cNvGraphicFramePr/>
          <p:nvPr/>
        </p:nvGraphicFramePr>
        <p:xfrm>
          <a:off x="466813" y="1405200"/>
          <a:ext cx="3000000" cy="3000000"/>
        </p:xfrm>
        <a:graphic>
          <a:graphicData uri="http://schemas.openxmlformats.org/drawingml/2006/table">
            <a:tbl>
              <a:tblPr>
                <a:noFill/>
                <a:tableStyleId>{A59F37BA-8867-490A-8918-C64299F0E2E2}</a:tableStyleId>
              </a:tblPr>
              <a:tblGrid>
                <a:gridCol w="916150"/>
                <a:gridCol w="1992150"/>
                <a:gridCol w="5302075"/>
              </a:tblGrid>
              <a:tr h="358475">
                <a:tc>
                  <a:txBody>
                    <a:bodyPr/>
                    <a:lstStyle/>
                    <a:p>
                      <a:pPr indent="0" lvl="0" marL="0" rtl="0" algn="r">
                        <a:spcBef>
                          <a:spcPts val="0"/>
                        </a:spcBef>
                        <a:spcAft>
                          <a:spcPts val="0"/>
                        </a:spcAft>
                        <a:buNone/>
                      </a:pPr>
                      <a:r>
                        <a:rPr b="1" lang="en">
                          <a:latin typeface="Roboto"/>
                          <a:ea typeface="Roboto"/>
                          <a:cs typeface="Roboto"/>
                          <a:sym typeface="Roboto"/>
                        </a:rPr>
                        <a:t>HTTP Method</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9ADD7C"/>
                    </a:solidFill>
                  </a:tcPr>
                </a:tc>
                <a:tc>
                  <a:txBody>
                    <a:bodyPr/>
                    <a:lstStyle/>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Description</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9ADD7C"/>
                    </a:solidFill>
                  </a:tcPr>
                </a:tc>
                <a:tc>
                  <a:txBody>
                    <a:bodyPr/>
                    <a:lstStyle/>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Example</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9ADD7C"/>
                    </a:solidFill>
                  </a:tcPr>
                </a:tc>
              </a:tr>
              <a:tr h="1116300">
                <a:tc>
                  <a:txBody>
                    <a:bodyPr/>
                    <a:lstStyle/>
                    <a:p>
                      <a:pPr indent="0" lvl="0" marL="0" rtl="0" algn="r">
                        <a:spcBef>
                          <a:spcPts val="0"/>
                        </a:spcBef>
                        <a:spcAft>
                          <a:spcPts val="0"/>
                        </a:spcAft>
                        <a:buNone/>
                      </a:pPr>
                      <a:r>
                        <a:rPr b="1" lang="en">
                          <a:latin typeface="Roboto"/>
                          <a:ea typeface="Roboto"/>
                          <a:cs typeface="Roboto"/>
                          <a:sym typeface="Roboto"/>
                        </a:rPr>
                        <a:t>GET</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3FAD8"/>
                    </a:solidFill>
                  </a:tcPr>
                </a:tc>
                <a:tc>
                  <a:txBody>
                    <a:bodyPr/>
                    <a:lstStyle/>
                    <a:p>
                      <a:pPr indent="0" lvl="0" marL="0" rtl="0" algn="l">
                        <a:spcBef>
                          <a:spcPts val="0"/>
                        </a:spcBef>
                        <a:spcAft>
                          <a:spcPts val="0"/>
                        </a:spcAft>
                        <a:buNone/>
                      </a:pPr>
                      <a:r>
                        <a:rPr lang="en">
                          <a:latin typeface="Roboto"/>
                          <a:ea typeface="Roboto"/>
                          <a:cs typeface="Roboto"/>
                          <a:sym typeface="Roboto"/>
                        </a:rPr>
                        <a:t>Requests data </a:t>
                      </a:r>
                      <a:r>
                        <a:rPr i="1" lang="en">
                          <a:latin typeface="Roboto"/>
                          <a:ea typeface="Roboto"/>
                          <a:cs typeface="Roboto"/>
                          <a:sym typeface="Roboto"/>
                        </a:rPr>
                        <a:t>from </a:t>
                      </a:r>
                      <a:br>
                        <a:rPr i="1" lang="en">
                          <a:latin typeface="Roboto"/>
                          <a:ea typeface="Roboto"/>
                          <a:cs typeface="Roboto"/>
                          <a:sym typeface="Roboto"/>
                        </a:rPr>
                      </a:br>
                      <a:r>
                        <a:rPr lang="en">
                          <a:latin typeface="Roboto"/>
                          <a:ea typeface="Roboto"/>
                          <a:cs typeface="Roboto"/>
                          <a:sym typeface="Roboto"/>
                        </a:rPr>
                        <a:t>a server. </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200"/>
                        </a:spcAft>
                        <a:buNone/>
                      </a:pPr>
                      <a:r>
                        <a:rPr lang="en">
                          <a:latin typeface="Roboto"/>
                          <a:ea typeface="Roboto"/>
                          <a:cs typeface="Roboto"/>
                          <a:sym typeface="Roboto"/>
                        </a:rPr>
                        <a:t>When you open a browser and go to amazon.com, the HTTP client (your browser) asks to GET the data that the URL (amazon.com) points to. That data is the webpage.</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1116300">
                <a:tc>
                  <a:txBody>
                    <a:bodyPr/>
                    <a:lstStyle/>
                    <a:p>
                      <a:pPr indent="0" lvl="0" marL="0" rtl="0" algn="r">
                        <a:spcBef>
                          <a:spcPts val="0"/>
                        </a:spcBef>
                        <a:spcAft>
                          <a:spcPts val="0"/>
                        </a:spcAft>
                        <a:buNone/>
                      </a:pPr>
                      <a:r>
                        <a:rPr b="1" lang="en">
                          <a:latin typeface="Roboto"/>
                          <a:ea typeface="Roboto"/>
                          <a:cs typeface="Roboto"/>
                          <a:sym typeface="Roboto"/>
                        </a:rPr>
                        <a:t>POST</a:t>
                      </a:r>
                      <a:endParaRPr b="1">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3FAD8"/>
                    </a:solidFill>
                  </a:tcPr>
                </a:tc>
                <a:tc>
                  <a:txBody>
                    <a:bodyPr/>
                    <a:lstStyle/>
                    <a:p>
                      <a:pPr indent="0" lvl="0" marL="0" rtl="0" algn="l">
                        <a:spcBef>
                          <a:spcPts val="0"/>
                        </a:spcBef>
                        <a:spcAft>
                          <a:spcPts val="0"/>
                        </a:spcAft>
                        <a:buNone/>
                      </a:pPr>
                      <a:r>
                        <a:rPr lang="en">
                          <a:latin typeface="Roboto"/>
                          <a:ea typeface="Roboto"/>
                          <a:cs typeface="Roboto"/>
                          <a:sym typeface="Roboto"/>
                        </a:rPr>
                        <a:t>Sends data </a:t>
                      </a:r>
                      <a:r>
                        <a:rPr i="1" lang="en">
                          <a:latin typeface="Roboto"/>
                          <a:ea typeface="Roboto"/>
                          <a:cs typeface="Roboto"/>
                          <a:sym typeface="Roboto"/>
                        </a:rPr>
                        <a:t>to </a:t>
                      </a:r>
                      <a:r>
                        <a:rPr lang="en">
                          <a:latin typeface="Roboto"/>
                          <a:ea typeface="Roboto"/>
                          <a:cs typeface="Roboto"/>
                          <a:sym typeface="Roboto"/>
                        </a:rPr>
                        <a:t>a source, often changing or updating a server. </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c>
                  <a:txBody>
                    <a:bodyPr/>
                    <a:lstStyle/>
                    <a:p>
                      <a:pPr indent="0" lvl="0" marL="0" rtl="0" algn="l">
                        <a:lnSpc>
                          <a:spcPct val="115000"/>
                        </a:lnSpc>
                        <a:spcBef>
                          <a:spcPts val="300"/>
                        </a:spcBef>
                        <a:spcAft>
                          <a:spcPts val="1200"/>
                        </a:spcAft>
                        <a:buNone/>
                      </a:pPr>
                      <a:r>
                        <a:rPr lang="en">
                          <a:latin typeface="Roboto"/>
                          <a:ea typeface="Roboto"/>
                          <a:cs typeface="Roboto"/>
                          <a:sym typeface="Roboto"/>
                        </a:rPr>
                        <a:t>Once your browser goes to amazon.com, you log into your Amazon account. The client sends a POST request that contains your credentials for logging in.</a:t>
                      </a:r>
                      <a:endParaRPr>
                        <a:latin typeface="Roboto"/>
                        <a:ea typeface="Roboto"/>
                        <a:cs typeface="Roboto"/>
                        <a:sym typeface="Roboto"/>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bl>
          </a:graphicData>
        </a:graphic>
      </p:graphicFrame>
      <p:sp>
        <p:nvSpPr>
          <p:cNvPr id="2263" name="Google Shape;2263;p12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67" name="Shape 2267"/>
        <p:cNvGrpSpPr/>
        <p:nvPr/>
      </p:nvGrpSpPr>
      <p:grpSpPr>
        <a:xfrm>
          <a:off x="0" y="0"/>
          <a:ext cx="0" cy="0"/>
          <a:chOff x="0" y="0"/>
          <a:chExt cx="0" cy="0"/>
        </a:xfrm>
      </p:grpSpPr>
      <p:sp>
        <p:nvSpPr>
          <p:cNvPr id="2268" name="Google Shape;2268;p123"/>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Anatomy of a GET Request</a:t>
            </a:r>
            <a:endParaRPr/>
          </a:p>
        </p:txBody>
      </p:sp>
      <p:sp>
        <p:nvSpPr>
          <p:cNvPr id="2270" name="Google Shape;2270;p123"/>
          <p:cNvSpPr/>
          <p:nvPr/>
        </p:nvSpPr>
        <p:spPr>
          <a:xfrm>
            <a:off x="315450" y="981725"/>
            <a:ext cx="8513100" cy="4031100"/>
          </a:xfrm>
          <a:prstGeom prst="rect">
            <a:avLst/>
          </a:prstGeom>
          <a:solidFill>
            <a:schemeClr val="lt2"/>
          </a:solidFill>
          <a:ln>
            <a:noFill/>
          </a:ln>
          <a:effectLst>
            <a:outerShdw blurRad="200025" rotWithShape="0" algn="bl" dist="9525">
              <a:srgbClr val="000000">
                <a:alpha val="23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GET /js/analytics.js HTTP/1.1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Host: www.target-server.com</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Connection: keep-alive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Upgrade-Insecure-Request: 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 text/js, text/html, */*</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Accept-Language: en-us</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Accept-Encoding: </a:t>
            </a:r>
            <a:r>
              <a:rPr lang="en" sz="2400">
                <a:solidFill>
                  <a:srgbClr val="073763"/>
                </a:solidFill>
                <a:latin typeface="Inconsolata"/>
                <a:ea typeface="Inconsolata"/>
                <a:cs typeface="Inconsolata"/>
                <a:sym typeface="Inconsolata"/>
              </a:rPr>
              <a:t>gzip</a:t>
            </a:r>
            <a:r>
              <a:rPr lang="en" sz="2400">
                <a:solidFill>
                  <a:srgbClr val="073763"/>
                </a:solidFill>
                <a:latin typeface="Inconsolata"/>
                <a:ea typeface="Inconsolata"/>
                <a:cs typeface="Inconsolata"/>
                <a:sym typeface="Inconsolata"/>
              </a:rPr>
              <a:t>, deflate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User-Agent: Mozilla/4.0</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400">
              <a:solidFill>
                <a:srgbClr val="073763"/>
              </a:solidFill>
              <a:latin typeface="Inconsolata"/>
              <a:ea typeface="Inconsolata"/>
              <a:cs typeface="Inconsolata"/>
              <a:sym typeface="Inconsolata"/>
            </a:endParaRPr>
          </a:p>
          <a:p>
            <a:pPr indent="0" lvl="0" marL="0" rtl="0" algn="l">
              <a:spcBef>
                <a:spcPts val="0"/>
              </a:spcBef>
              <a:spcAft>
                <a:spcPts val="0"/>
              </a:spcAft>
              <a:buNone/>
            </a:pPr>
            <a:r>
              <a:rPr lang="en" sz="2400">
                <a:solidFill>
                  <a:srgbClr val="073763"/>
                </a:solidFill>
                <a:latin typeface="Inconsolata"/>
                <a:ea typeface="Inconsolata"/>
                <a:cs typeface="Inconsolata"/>
                <a:sym typeface="Inconsolata"/>
              </a:rPr>
              <a:t>	</a:t>
            </a:r>
            <a:endParaRPr sz="2400">
              <a:solidFill>
                <a:srgbClr val="073763"/>
              </a:solidFill>
              <a:latin typeface="Inconsolata"/>
              <a:ea typeface="Inconsolata"/>
              <a:cs typeface="Inconsolata"/>
              <a:sym typeface="Inconsolata"/>
            </a:endParaRPr>
          </a:p>
        </p:txBody>
      </p:sp>
      <p:sp>
        <p:nvSpPr>
          <p:cNvPr id="2271" name="Google Shape;2271;p123"/>
          <p:cNvSpPr txBox="1"/>
          <p:nvPr/>
        </p:nvSpPr>
        <p:spPr>
          <a:xfrm>
            <a:off x="6414550" y="1024300"/>
            <a:ext cx="27294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Request Line</a:t>
            </a:r>
            <a:endParaRPr sz="2000">
              <a:latin typeface="Roboto Medium"/>
              <a:ea typeface="Roboto Medium"/>
              <a:cs typeface="Roboto Medium"/>
              <a:sym typeface="Roboto Medium"/>
            </a:endParaRPr>
          </a:p>
        </p:txBody>
      </p:sp>
      <p:sp>
        <p:nvSpPr>
          <p:cNvPr id="2272" name="Google Shape;2272;p123"/>
          <p:cNvSpPr txBox="1"/>
          <p:nvPr/>
        </p:nvSpPr>
        <p:spPr>
          <a:xfrm>
            <a:off x="6414550" y="2479525"/>
            <a:ext cx="27294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Medium"/>
                <a:ea typeface="Roboto Medium"/>
                <a:cs typeface="Roboto Medium"/>
                <a:sym typeface="Roboto Medium"/>
              </a:rPr>
              <a:t>Headers</a:t>
            </a:r>
            <a:endParaRPr b="1" sz="2400">
              <a:latin typeface="Roboto"/>
              <a:ea typeface="Roboto"/>
              <a:cs typeface="Roboto"/>
              <a:sym typeface="Roboto"/>
            </a:endParaRPr>
          </a:p>
        </p:txBody>
      </p:sp>
      <p:sp>
        <p:nvSpPr>
          <p:cNvPr id="2273" name="Google Shape;2273;p123"/>
          <p:cNvSpPr txBox="1"/>
          <p:nvPr/>
        </p:nvSpPr>
        <p:spPr>
          <a:xfrm>
            <a:off x="6414550" y="4318148"/>
            <a:ext cx="2729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Roboto Medium"/>
                <a:ea typeface="Roboto Medium"/>
                <a:cs typeface="Roboto Medium"/>
                <a:sym typeface="Roboto Medium"/>
              </a:rPr>
              <a:t>Request Body </a:t>
            </a:r>
            <a:r>
              <a:rPr lang="en" sz="1700">
                <a:solidFill>
                  <a:schemeClr val="dk1"/>
                </a:solidFill>
                <a:latin typeface="Roboto Medium"/>
                <a:ea typeface="Roboto Medium"/>
                <a:cs typeface="Roboto Medium"/>
                <a:sym typeface="Roboto Medium"/>
              </a:rPr>
              <a:t>(optional) </a:t>
            </a:r>
            <a:endParaRPr b="1" sz="2100">
              <a:latin typeface="Roboto"/>
              <a:ea typeface="Roboto"/>
              <a:cs typeface="Roboto"/>
              <a:sym typeface="Roboto"/>
            </a:endParaRPr>
          </a:p>
        </p:txBody>
      </p:sp>
      <p:sp>
        <p:nvSpPr>
          <p:cNvPr id="2274" name="Google Shape;2274;p12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275" name="Google Shape;2275;p123"/>
          <p:cNvSpPr/>
          <p:nvPr/>
        </p:nvSpPr>
        <p:spPr>
          <a:xfrm rot="10800000">
            <a:off x="5805125" y="1164325"/>
            <a:ext cx="637500" cy="246600"/>
          </a:xfrm>
          <a:prstGeom prst="homePlate">
            <a:avLst>
              <a:gd fmla="val 50000" name="adj"/>
            </a:avLst>
          </a:prstGeom>
          <a:solidFill>
            <a:srgbClr val="9ADD7C"/>
          </a:solidFill>
          <a:ln>
            <a:noFill/>
          </a:ln>
          <a:effectLst>
            <a:outerShdw blurRad="142875" rotWithShape="0" algn="bl" dist="952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23"/>
          <p:cNvSpPr/>
          <p:nvPr/>
        </p:nvSpPr>
        <p:spPr>
          <a:xfrm rot="10800000">
            <a:off x="5805125" y="4454950"/>
            <a:ext cx="637500" cy="246600"/>
          </a:xfrm>
          <a:prstGeom prst="homePlate">
            <a:avLst>
              <a:gd fmla="val 50000" name="adj"/>
            </a:avLst>
          </a:prstGeom>
          <a:solidFill>
            <a:srgbClr val="9ADD7C"/>
          </a:solidFill>
          <a:ln>
            <a:noFill/>
          </a:ln>
          <a:effectLst>
            <a:outerShdw blurRad="142875" rotWithShape="0" algn="bl" dist="952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7" name="Google Shape;2277;p123"/>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278" name="Google Shape;2278;p123"/>
          <p:cNvSpPr/>
          <p:nvPr/>
        </p:nvSpPr>
        <p:spPr>
          <a:xfrm>
            <a:off x="5351825" y="1524525"/>
            <a:ext cx="882300" cy="2438400"/>
          </a:xfrm>
          <a:prstGeom prst="rightBrace">
            <a:avLst>
              <a:gd fmla="val 0" name="adj1"/>
              <a:gd fmla="val 49402"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9" name="Google Shape;2279;p123"/>
          <p:cNvCxnSpPr/>
          <p:nvPr/>
        </p:nvCxnSpPr>
        <p:spPr>
          <a:xfrm>
            <a:off x="548250" y="4252575"/>
            <a:ext cx="8319000" cy="0"/>
          </a:xfrm>
          <a:prstGeom prst="straightConnector1">
            <a:avLst/>
          </a:prstGeom>
          <a:noFill/>
          <a:ln cap="flat" cmpd="sng" w="38100">
            <a:solidFill>
              <a:srgbClr val="FFFFFF"/>
            </a:solidFill>
            <a:prstDash val="lgDash"/>
            <a:round/>
            <a:headEnd len="med" w="med" type="none"/>
            <a:tailEnd len="med" w="med" type="none"/>
          </a:ln>
        </p:spPr>
      </p:cxnSp>
      <p:sp>
        <p:nvSpPr>
          <p:cNvPr id="2280" name="Google Shape;2280;p123"/>
          <p:cNvSpPr txBox="1"/>
          <p:nvPr/>
        </p:nvSpPr>
        <p:spPr>
          <a:xfrm>
            <a:off x="6541875" y="3934750"/>
            <a:ext cx="18273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White space</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84" name="Shape 2284"/>
        <p:cNvGrpSpPr/>
        <p:nvPr/>
      </p:nvGrpSpPr>
      <p:grpSpPr>
        <a:xfrm>
          <a:off x="0" y="0"/>
          <a:ext cx="0" cy="0"/>
          <a:chOff x="0" y="0"/>
          <a:chExt cx="0" cy="0"/>
        </a:xfrm>
      </p:grpSpPr>
      <p:sp>
        <p:nvSpPr>
          <p:cNvPr id="2285" name="Google Shape;2285;p124"/>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24"/>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24"/>
          <p:cNvSpPr txBox="1"/>
          <p:nvPr>
            <p:ph idx="2" type="subTitle"/>
          </p:nvPr>
        </p:nvSpPr>
        <p:spPr>
          <a:xfrm>
            <a:off x="6750550" y="981725"/>
            <a:ext cx="2218800" cy="41616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400">
                <a:latin typeface="Roboto"/>
                <a:ea typeface="Roboto"/>
                <a:cs typeface="Roboto"/>
                <a:sym typeface="Roboto"/>
              </a:rPr>
              <a:t>A request line contains the request method, the name of the requested resource, and the version of HTTP in use.</a:t>
            </a:r>
            <a:endParaRPr sz="1400">
              <a:latin typeface="Roboto"/>
              <a:ea typeface="Roboto"/>
              <a:cs typeface="Roboto"/>
              <a:sym typeface="Roboto"/>
            </a:endParaRPr>
          </a:p>
          <a:p>
            <a:pPr indent="0" lvl="0" marL="0" rtl="0" algn="l">
              <a:lnSpc>
                <a:spcPct val="115000"/>
              </a:lnSpc>
              <a:spcBef>
                <a:spcPts val="1000"/>
              </a:spcBef>
              <a:spcAft>
                <a:spcPts val="0"/>
              </a:spcAft>
              <a:buNone/>
            </a:pPr>
            <a:r>
              <a:rPr lang="en" sz="1400">
                <a:latin typeface="Roboto"/>
                <a:ea typeface="Roboto"/>
                <a:cs typeface="Roboto"/>
                <a:sym typeface="Roboto"/>
              </a:rPr>
              <a:t>The request line can also contain query parameters, </a:t>
            </a:r>
            <a:r>
              <a:rPr lang="en" sz="1400">
                <a:latin typeface="Roboto"/>
                <a:ea typeface="Roboto"/>
                <a:cs typeface="Roboto"/>
                <a:sym typeface="Roboto"/>
              </a:rPr>
              <a:t>which the client can use to send data to the server.</a:t>
            </a:r>
            <a:endParaRPr sz="1400">
              <a:latin typeface="Roboto"/>
              <a:ea typeface="Roboto"/>
              <a:cs typeface="Roboto"/>
              <a:sym typeface="Roboto"/>
            </a:endParaRPr>
          </a:p>
          <a:p>
            <a:pPr indent="0" lvl="0" marL="0" rtl="0" algn="l">
              <a:lnSpc>
                <a:spcPct val="115000"/>
              </a:lnSpc>
              <a:spcBef>
                <a:spcPts val="800"/>
              </a:spcBef>
              <a:spcAft>
                <a:spcPts val="800"/>
              </a:spcAft>
              <a:buNone/>
            </a:pPr>
            <a:r>
              <a:t/>
            </a:r>
            <a:endParaRPr sz="1400">
              <a:latin typeface="Roboto"/>
              <a:ea typeface="Roboto"/>
              <a:cs typeface="Roboto"/>
              <a:sym typeface="Roboto"/>
            </a:endParaRPr>
          </a:p>
        </p:txBody>
      </p:sp>
      <p:sp>
        <p:nvSpPr>
          <p:cNvPr id="2288" name="Google Shape;2288;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Request Line</a:t>
            </a:r>
            <a:endParaRPr/>
          </a:p>
        </p:txBody>
      </p:sp>
      <p:sp>
        <p:nvSpPr>
          <p:cNvPr id="2289" name="Google Shape;2289;p1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290" name="Google Shape;2290;p124"/>
          <p:cNvSpPr/>
          <p:nvPr/>
        </p:nvSpPr>
        <p:spPr>
          <a:xfrm>
            <a:off x="311250" y="981725"/>
            <a:ext cx="6487800" cy="3642300"/>
          </a:xfrm>
          <a:prstGeom prst="rect">
            <a:avLst/>
          </a:prstGeom>
          <a:solidFill>
            <a:schemeClr val="lt2"/>
          </a:solidFill>
          <a:ln>
            <a:noFill/>
          </a:ln>
          <a:effectLst>
            <a:outerShdw blurRad="200025" rotWithShape="0" algn="bl" dist="9525">
              <a:srgbClr val="000000">
                <a:alpha val="22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b="1" lang="en" sz="2400">
                <a:solidFill>
                  <a:srgbClr val="073763"/>
                </a:solidFill>
                <a:highlight>
                  <a:srgbClr val="CFE2F3"/>
                </a:highlight>
                <a:latin typeface="Inconsolata"/>
                <a:ea typeface="Inconsolata"/>
                <a:cs typeface="Inconsolata"/>
                <a:sym typeface="Inconsolata"/>
              </a:rPr>
              <a:t>GET /js/analytics.js HTTP/1.1</a:t>
            </a:r>
            <a:endParaRPr b="1" sz="2400">
              <a:solidFill>
                <a:srgbClr val="073763"/>
              </a:solidFill>
              <a:highlight>
                <a:srgbClr val="CFE2F3"/>
              </a:highlight>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Host: www.target-server.com</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Connection: keep-alive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Upgrade-Insecure-Request: 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 text/js, text/html, */*</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Accept-Language: en-us</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Accept-Encoding: </a:t>
            </a:r>
            <a:r>
              <a:rPr lang="en" sz="2400">
                <a:solidFill>
                  <a:srgbClr val="073763"/>
                </a:solidFill>
                <a:latin typeface="Inconsolata"/>
                <a:ea typeface="Inconsolata"/>
                <a:cs typeface="Inconsolata"/>
                <a:sym typeface="Inconsolata"/>
              </a:rPr>
              <a:t>gzip</a:t>
            </a:r>
            <a:r>
              <a:rPr lang="en" sz="2400">
                <a:solidFill>
                  <a:srgbClr val="073763"/>
                </a:solidFill>
                <a:latin typeface="Inconsolata"/>
                <a:ea typeface="Inconsolata"/>
                <a:cs typeface="Inconsolata"/>
                <a:sym typeface="Inconsolata"/>
              </a:rPr>
              <a:t>, deflate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User-Agent: Mozilla/4.0</a:t>
            </a:r>
            <a:endParaRPr sz="2400">
              <a:solidFill>
                <a:srgbClr val="073763"/>
              </a:solidFill>
              <a:latin typeface="Inconsolata"/>
              <a:ea typeface="Inconsolata"/>
              <a:cs typeface="Inconsolata"/>
              <a:sym typeface="Inconsolata"/>
            </a:endParaRPr>
          </a:p>
        </p:txBody>
      </p:sp>
      <p:cxnSp>
        <p:nvCxnSpPr>
          <p:cNvPr id="2291" name="Google Shape;2291;p124"/>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5"/>
        </a:solidFill>
      </p:bgPr>
    </p:bg>
    <p:spTree>
      <p:nvGrpSpPr>
        <p:cNvPr id="2042" name="Shape 2042"/>
        <p:cNvGrpSpPr/>
        <p:nvPr/>
      </p:nvGrpSpPr>
      <p:grpSpPr>
        <a:xfrm>
          <a:off x="0" y="0"/>
          <a:ext cx="0" cy="0"/>
          <a:chOff x="0" y="0"/>
          <a:chExt cx="0" cy="0"/>
        </a:xfrm>
      </p:grpSpPr>
      <p:sp>
        <p:nvSpPr>
          <p:cNvPr id="2043" name="Google Shape;2043;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4" name="Google Shape;2044;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we’ll be able to: </a:t>
            </a:r>
            <a:endParaRPr/>
          </a:p>
        </p:txBody>
      </p:sp>
      <p:sp>
        <p:nvSpPr>
          <p:cNvPr id="2045" name="Google Shape;2045;p10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46" name="Google Shape;2046;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7" name="Google Shape;2047;p107"/>
          <p:cNvSpPr/>
          <p:nvPr/>
        </p:nvSpPr>
        <p:spPr>
          <a:xfrm>
            <a:off x="1352550" y="1378825"/>
            <a:ext cx="7517100" cy="621300"/>
          </a:xfrm>
          <a:prstGeom prst="roundRect">
            <a:avLst>
              <a:gd fmla="val 16667" name="adj"/>
            </a:avLst>
          </a:prstGeom>
          <a:solidFill>
            <a:srgbClr val="FFFFFF"/>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1350">
                <a:latin typeface="Roboto"/>
                <a:ea typeface="Roboto"/>
                <a:cs typeface="Roboto"/>
                <a:sym typeface="Roboto"/>
              </a:rPr>
              <a:t>Understand HTTP requests and responses.</a:t>
            </a:r>
            <a:endParaRPr sz="1350">
              <a:latin typeface="Roboto"/>
              <a:ea typeface="Roboto"/>
              <a:cs typeface="Roboto"/>
              <a:sym typeface="Roboto"/>
            </a:endParaRPr>
          </a:p>
        </p:txBody>
      </p:sp>
      <p:sp>
        <p:nvSpPr>
          <p:cNvPr id="2048" name="Google Shape;2048;p107"/>
          <p:cNvSpPr/>
          <p:nvPr/>
        </p:nvSpPr>
        <p:spPr>
          <a:xfrm>
            <a:off x="1352550" y="2231136"/>
            <a:ext cx="7517100" cy="621300"/>
          </a:xfrm>
          <a:prstGeom prst="roundRect">
            <a:avLst>
              <a:gd fmla="val 16667" name="adj"/>
            </a:avLst>
          </a:prstGeom>
          <a:solidFill>
            <a:srgbClr val="FFFFFF"/>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1350">
                <a:latin typeface="Roboto"/>
                <a:ea typeface="Roboto"/>
                <a:cs typeface="Roboto"/>
                <a:sym typeface="Roboto"/>
              </a:rPr>
              <a:t>Use the </a:t>
            </a:r>
            <a:r>
              <a:rPr lang="en" sz="1450">
                <a:latin typeface="Inconsolata"/>
                <a:ea typeface="Inconsolata"/>
                <a:cs typeface="Inconsolata"/>
                <a:sym typeface="Inconsolata"/>
              </a:rPr>
              <a:t>curl</a:t>
            </a:r>
            <a:r>
              <a:rPr lang="en" sz="1350">
                <a:latin typeface="Roboto"/>
                <a:ea typeface="Roboto"/>
                <a:cs typeface="Roboto"/>
                <a:sym typeface="Roboto"/>
              </a:rPr>
              <a:t> command-line tool to make GET and POST requests and examine the responses.</a:t>
            </a:r>
            <a:endParaRPr sz="1350">
              <a:latin typeface="Roboto"/>
              <a:ea typeface="Roboto"/>
              <a:cs typeface="Roboto"/>
              <a:sym typeface="Roboto"/>
            </a:endParaRPr>
          </a:p>
        </p:txBody>
      </p:sp>
      <p:sp>
        <p:nvSpPr>
          <p:cNvPr id="2049" name="Google Shape;2049;p107"/>
          <p:cNvSpPr/>
          <p:nvPr/>
        </p:nvSpPr>
        <p:spPr>
          <a:xfrm>
            <a:off x="1352550" y="3073850"/>
            <a:ext cx="7517100" cy="621300"/>
          </a:xfrm>
          <a:prstGeom prst="roundRect">
            <a:avLst>
              <a:gd fmla="val 16667" name="adj"/>
            </a:avLst>
          </a:prstGeom>
          <a:solidFill>
            <a:srgbClr val="FFFFFF"/>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1350">
                <a:latin typeface="Roboto"/>
                <a:ea typeface="Roboto"/>
                <a:cs typeface="Roboto"/>
                <a:sym typeface="Roboto"/>
              </a:rPr>
              <a:t>Manage cookies using the Chrome extension Cookie-Editor.</a:t>
            </a:r>
            <a:endParaRPr sz="1350">
              <a:latin typeface="Roboto"/>
              <a:ea typeface="Roboto"/>
              <a:cs typeface="Roboto"/>
              <a:sym typeface="Roboto"/>
            </a:endParaRPr>
          </a:p>
        </p:txBody>
      </p:sp>
      <p:sp>
        <p:nvSpPr>
          <p:cNvPr id="2050" name="Google Shape;2050;p107"/>
          <p:cNvSpPr/>
          <p:nvPr/>
        </p:nvSpPr>
        <p:spPr>
          <a:xfrm>
            <a:off x="1352550" y="3918975"/>
            <a:ext cx="7517100" cy="621300"/>
          </a:xfrm>
          <a:prstGeom prst="roundRect">
            <a:avLst>
              <a:gd fmla="val 16667" name="adj"/>
            </a:avLst>
          </a:prstGeom>
          <a:solidFill>
            <a:srgbClr val="FFFFFF"/>
          </a:solid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1350">
                <a:latin typeface="Roboto"/>
                <a:ea typeface="Roboto"/>
                <a:cs typeface="Roboto"/>
                <a:sym typeface="Roboto"/>
              </a:rPr>
              <a:t>Use Chrome's Developer Tools to audit HTTP request and response headers.</a:t>
            </a:r>
            <a:endParaRPr sz="1350">
              <a:latin typeface="Roboto"/>
              <a:ea typeface="Roboto"/>
              <a:cs typeface="Roboto"/>
              <a:sym typeface="Roboto"/>
            </a:endParaRPr>
          </a:p>
        </p:txBody>
      </p:sp>
      <p:pic>
        <p:nvPicPr>
          <p:cNvPr id="2051" name="Google Shape;2051;p107"/>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2052" name="Google Shape;2052;p107"/>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2053" name="Google Shape;2053;p107"/>
          <p:cNvPicPr preferRelativeResize="0"/>
          <p:nvPr/>
        </p:nvPicPr>
        <p:blipFill rotWithShape="1">
          <a:blip r:embed="rId5">
            <a:alphaModFix/>
          </a:blip>
          <a:srcRect b="1765" l="0" r="0" t="1774"/>
          <a:stretch/>
        </p:blipFill>
        <p:spPr>
          <a:xfrm>
            <a:off x="429768" y="3056198"/>
            <a:ext cx="785566" cy="606900"/>
          </a:xfrm>
          <a:prstGeom prst="rect">
            <a:avLst/>
          </a:prstGeom>
          <a:noFill/>
          <a:ln>
            <a:noFill/>
          </a:ln>
        </p:spPr>
      </p:pic>
      <p:pic>
        <p:nvPicPr>
          <p:cNvPr id="2054" name="Google Shape;2054;p107"/>
          <p:cNvPicPr preferRelativeResize="0"/>
          <p:nvPr/>
        </p:nvPicPr>
        <p:blipFill rotWithShape="1">
          <a:blip r:embed="rId6">
            <a:alphaModFix/>
          </a:blip>
          <a:srcRect b="1765" l="0" r="0" t="1774"/>
          <a:stretch/>
        </p:blipFill>
        <p:spPr>
          <a:xfrm>
            <a:off x="432306" y="3916573"/>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95" name="Shape 2295"/>
        <p:cNvGrpSpPr/>
        <p:nvPr/>
      </p:nvGrpSpPr>
      <p:grpSpPr>
        <a:xfrm>
          <a:off x="0" y="0"/>
          <a:ext cx="0" cy="0"/>
          <a:chOff x="0" y="0"/>
          <a:chExt cx="0" cy="0"/>
        </a:xfrm>
      </p:grpSpPr>
      <p:sp>
        <p:nvSpPr>
          <p:cNvPr id="2296" name="Google Shape;2296;p125"/>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25"/>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25"/>
          <p:cNvSpPr txBox="1"/>
          <p:nvPr>
            <p:ph type="title"/>
          </p:nvPr>
        </p:nvSpPr>
        <p:spPr>
          <a:xfrm>
            <a:off x="-12300" y="0"/>
            <a:ext cx="67629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Headers</a:t>
            </a:r>
            <a:endParaRPr/>
          </a:p>
        </p:txBody>
      </p:sp>
      <p:sp>
        <p:nvSpPr>
          <p:cNvPr id="2299" name="Google Shape;2299;p125"/>
          <p:cNvSpPr/>
          <p:nvPr/>
        </p:nvSpPr>
        <p:spPr>
          <a:xfrm>
            <a:off x="311250" y="981725"/>
            <a:ext cx="6487800" cy="3642300"/>
          </a:xfrm>
          <a:prstGeom prst="rect">
            <a:avLst/>
          </a:prstGeom>
          <a:solidFill>
            <a:schemeClr val="lt2"/>
          </a:solidFill>
          <a:ln>
            <a:noFill/>
          </a:ln>
          <a:effectLst>
            <a:outerShdw blurRad="171450" rotWithShape="0" algn="bl" dist="9525">
              <a:srgbClr val="000000">
                <a:alpha val="28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GET /js/analytics.js HTTP/1.1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400">
                <a:solidFill>
                  <a:srgbClr val="073763"/>
                </a:solidFill>
                <a:highlight>
                  <a:srgbClr val="CFE2F3"/>
                </a:highlight>
                <a:latin typeface="Inconsolata"/>
                <a:ea typeface="Inconsolata"/>
                <a:cs typeface="Inconsolata"/>
                <a:sym typeface="Inconsolata"/>
              </a:rPr>
              <a:t>Host: www.target-server.com</a:t>
            </a:r>
            <a:endParaRPr b="1" sz="2400">
              <a:solidFill>
                <a:srgbClr val="073763"/>
              </a:solidFill>
              <a:highlight>
                <a:srgbClr val="CFE2F3"/>
              </a:highlight>
              <a:latin typeface="Inconsolata"/>
              <a:ea typeface="Inconsolata"/>
              <a:cs typeface="Inconsolata"/>
              <a:sym typeface="Inconsolata"/>
            </a:endParaRPr>
          </a:p>
          <a:p>
            <a:pPr indent="0" lvl="0" marL="182880" rtl="0" algn="l">
              <a:spcBef>
                <a:spcPts val="0"/>
              </a:spcBef>
              <a:spcAft>
                <a:spcPts val="0"/>
              </a:spcAft>
              <a:buNone/>
            </a:pPr>
            <a:r>
              <a:rPr b="1" lang="en" sz="2400">
                <a:solidFill>
                  <a:srgbClr val="073763"/>
                </a:solidFill>
                <a:highlight>
                  <a:srgbClr val="CFE2F3"/>
                </a:highlight>
                <a:latin typeface="Inconsolata"/>
                <a:ea typeface="Inconsolata"/>
                <a:cs typeface="Inconsolata"/>
                <a:sym typeface="Inconsolata"/>
              </a:rPr>
              <a:t>Connection: keep-alive</a:t>
            </a:r>
            <a:endParaRPr b="1" sz="2400">
              <a:solidFill>
                <a:srgbClr val="073763"/>
              </a:solidFill>
              <a:highlight>
                <a:srgbClr val="CFE2F3"/>
              </a:highlight>
              <a:latin typeface="Inconsolata"/>
              <a:ea typeface="Inconsolata"/>
              <a:cs typeface="Inconsolata"/>
              <a:sym typeface="Inconsolata"/>
            </a:endParaRPr>
          </a:p>
          <a:p>
            <a:pPr indent="0" lvl="0" marL="182880" rtl="0" algn="l">
              <a:spcBef>
                <a:spcPts val="0"/>
              </a:spcBef>
              <a:spcAft>
                <a:spcPts val="0"/>
              </a:spcAft>
              <a:buNone/>
            </a:pPr>
            <a:r>
              <a:rPr b="1" lang="en" sz="2400">
                <a:solidFill>
                  <a:srgbClr val="073763"/>
                </a:solidFill>
                <a:highlight>
                  <a:srgbClr val="CFE2F3"/>
                </a:highlight>
                <a:latin typeface="Inconsolata"/>
                <a:ea typeface="Inconsolata"/>
                <a:cs typeface="Inconsolata"/>
                <a:sym typeface="Inconsolata"/>
              </a:rPr>
              <a:t>Upgrade-Insecure-Request: 1</a:t>
            </a:r>
            <a:endParaRPr b="1" sz="2400">
              <a:solidFill>
                <a:srgbClr val="073763"/>
              </a:solidFill>
              <a:highlight>
                <a:srgbClr val="CFE2F3"/>
              </a:highlight>
              <a:latin typeface="Inconsolata"/>
              <a:ea typeface="Inconsolata"/>
              <a:cs typeface="Inconsolata"/>
              <a:sym typeface="Inconsolata"/>
            </a:endParaRPr>
          </a:p>
          <a:p>
            <a:pPr indent="0" lvl="0" marL="182880" rtl="0" algn="l">
              <a:spcBef>
                <a:spcPts val="0"/>
              </a:spcBef>
              <a:spcAft>
                <a:spcPts val="0"/>
              </a:spcAft>
              <a:buNone/>
            </a:pPr>
            <a:r>
              <a:rPr b="1" lang="en" sz="2400">
                <a:solidFill>
                  <a:srgbClr val="073763"/>
                </a:solidFill>
                <a:highlight>
                  <a:srgbClr val="CFE2F3"/>
                </a:highlight>
                <a:latin typeface="Inconsolata"/>
                <a:ea typeface="Inconsolata"/>
                <a:cs typeface="Inconsolata"/>
                <a:sym typeface="Inconsolata"/>
              </a:rPr>
              <a:t>Accept: text/js, text/html, */*</a:t>
            </a:r>
            <a:endParaRPr b="1" sz="2400">
              <a:solidFill>
                <a:srgbClr val="073763"/>
              </a:solidFill>
              <a:highlight>
                <a:srgbClr val="CFE2F3"/>
              </a:highlight>
              <a:latin typeface="Inconsolata"/>
              <a:ea typeface="Inconsolata"/>
              <a:cs typeface="Inconsolata"/>
              <a:sym typeface="Inconsolata"/>
            </a:endParaRPr>
          </a:p>
          <a:p>
            <a:pPr indent="0" lvl="0" marL="182880" rtl="0" algn="l">
              <a:spcBef>
                <a:spcPts val="0"/>
              </a:spcBef>
              <a:spcAft>
                <a:spcPts val="0"/>
              </a:spcAft>
              <a:buNone/>
            </a:pPr>
            <a:r>
              <a:rPr b="1" lang="en" sz="2400">
                <a:solidFill>
                  <a:srgbClr val="073763"/>
                </a:solidFill>
                <a:highlight>
                  <a:srgbClr val="CFE2F3"/>
                </a:highlight>
                <a:latin typeface="Inconsolata"/>
                <a:ea typeface="Inconsolata"/>
                <a:cs typeface="Inconsolata"/>
                <a:sym typeface="Inconsolata"/>
              </a:rPr>
              <a:t>Accept-Language: en-us</a:t>
            </a:r>
            <a:endParaRPr b="1" sz="2400">
              <a:solidFill>
                <a:srgbClr val="073763"/>
              </a:solidFill>
              <a:highlight>
                <a:srgbClr val="CFE2F3"/>
              </a:highlight>
              <a:latin typeface="Inconsolata"/>
              <a:ea typeface="Inconsolata"/>
              <a:cs typeface="Inconsolata"/>
              <a:sym typeface="Inconsolata"/>
            </a:endParaRPr>
          </a:p>
          <a:p>
            <a:pPr indent="0" lvl="0" marL="182880" rtl="0" algn="l">
              <a:spcBef>
                <a:spcPts val="0"/>
              </a:spcBef>
              <a:spcAft>
                <a:spcPts val="0"/>
              </a:spcAft>
              <a:buNone/>
            </a:pPr>
            <a:r>
              <a:rPr b="1" lang="en" sz="2400">
                <a:solidFill>
                  <a:srgbClr val="073763"/>
                </a:solidFill>
                <a:highlight>
                  <a:srgbClr val="CFE2F3"/>
                </a:highlight>
                <a:latin typeface="Inconsolata"/>
                <a:ea typeface="Inconsolata"/>
                <a:cs typeface="Inconsolata"/>
                <a:sym typeface="Inconsolata"/>
              </a:rPr>
              <a:t>Accept-Encoding: </a:t>
            </a:r>
            <a:r>
              <a:rPr b="1" lang="en" sz="2400">
                <a:solidFill>
                  <a:srgbClr val="073763"/>
                </a:solidFill>
                <a:highlight>
                  <a:srgbClr val="CFE2F3"/>
                </a:highlight>
                <a:latin typeface="Inconsolata"/>
                <a:ea typeface="Inconsolata"/>
                <a:cs typeface="Inconsolata"/>
                <a:sym typeface="Inconsolata"/>
              </a:rPr>
              <a:t>gzip</a:t>
            </a:r>
            <a:r>
              <a:rPr b="1" lang="en" sz="2400">
                <a:solidFill>
                  <a:srgbClr val="073763"/>
                </a:solidFill>
                <a:highlight>
                  <a:srgbClr val="CFE2F3"/>
                </a:highlight>
                <a:latin typeface="Inconsolata"/>
                <a:ea typeface="Inconsolata"/>
                <a:cs typeface="Inconsolata"/>
                <a:sym typeface="Inconsolata"/>
              </a:rPr>
              <a:t>, deflate</a:t>
            </a:r>
            <a:endParaRPr b="1" sz="2400">
              <a:solidFill>
                <a:srgbClr val="073763"/>
              </a:solidFill>
              <a:highlight>
                <a:srgbClr val="CFE2F3"/>
              </a:highlight>
              <a:latin typeface="Inconsolata"/>
              <a:ea typeface="Inconsolata"/>
              <a:cs typeface="Inconsolata"/>
              <a:sym typeface="Inconsolata"/>
            </a:endParaRPr>
          </a:p>
          <a:p>
            <a:pPr indent="0" lvl="0" marL="182880" rtl="0" algn="l">
              <a:spcBef>
                <a:spcPts val="0"/>
              </a:spcBef>
              <a:spcAft>
                <a:spcPts val="0"/>
              </a:spcAft>
              <a:buNone/>
            </a:pPr>
            <a:r>
              <a:rPr b="1" lang="en" sz="2400">
                <a:solidFill>
                  <a:srgbClr val="073763"/>
                </a:solidFill>
                <a:highlight>
                  <a:srgbClr val="CFE2F3"/>
                </a:highlight>
                <a:latin typeface="Inconsolata"/>
                <a:ea typeface="Inconsolata"/>
                <a:cs typeface="Inconsolata"/>
                <a:sym typeface="Inconsolata"/>
              </a:rPr>
              <a:t>User-Agent: Mozilla/4.0</a:t>
            </a:r>
            <a:endParaRPr b="1" sz="2400">
              <a:solidFill>
                <a:srgbClr val="073763"/>
              </a:solidFill>
              <a:highlight>
                <a:srgbClr val="CFE2F3"/>
              </a:highlight>
              <a:latin typeface="Inconsolata"/>
              <a:ea typeface="Inconsolata"/>
              <a:cs typeface="Inconsolata"/>
              <a:sym typeface="Inconsolata"/>
            </a:endParaRPr>
          </a:p>
        </p:txBody>
      </p:sp>
      <p:sp>
        <p:nvSpPr>
          <p:cNvPr id="2300" name="Google Shape;2300;p12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01" name="Google Shape;2301;p125"/>
          <p:cNvSpPr txBox="1"/>
          <p:nvPr>
            <p:ph idx="2" type="subTitle"/>
          </p:nvPr>
        </p:nvSpPr>
        <p:spPr>
          <a:xfrm>
            <a:off x="6750550" y="569700"/>
            <a:ext cx="2218800" cy="46500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400">
                <a:latin typeface="Roboto"/>
                <a:ea typeface="Roboto"/>
                <a:cs typeface="Roboto"/>
                <a:sym typeface="Roboto"/>
              </a:rPr>
              <a:t>Headers contain additional details about the requested resource. They contain many </a:t>
            </a:r>
            <a:br>
              <a:rPr lang="en" sz="1400">
                <a:latin typeface="Roboto"/>
                <a:ea typeface="Roboto"/>
                <a:cs typeface="Roboto"/>
                <a:sym typeface="Roboto"/>
              </a:rPr>
            </a:br>
            <a:r>
              <a:rPr lang="en" sz="1400">
                <a:latin typeface="Roboto"/>
                <a:ea typeface="Roboto"/>
                <a:cs typeface="Roboto"/>
                <a:sym typeface="Roboto"/>
              </a:rPr>
              <a:t>actions with security implications, such as authentication and remembering user resources.</a:t>
            </a:r>
            <a:endParaRPr sz="1400">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400">
                <a:latin typeface="Roboto"/>
                <a:ea typeface="Roboto"/>
                <a:cs typeface="Roboto"/>
                <a:sym typeface="Roboto"/>
              </a:rPr>
              <a:t>You don’t have to remember every type </a:t>
            </a:r>
            <a:br>
              <a:rPr lang="en" sz="1400">
                <a:latin typeface="Roboto"/>
                <a:ea typeface="Roboto"/>
                <a:cs typeface="Roboto"/>
                <a:sym typeface="Roboto"/>
              </a:rPr>
            </a:br>
            <a:r>
              <a:rPr lang="en" sz="1400">
                <a:latin typeface="Roboto"/>
                <a:ea typeface="Roboto"/>
                <a:cs typeface="Roboto"/>
                <a:sym typeface="Roboto"/>
              </a:rPr>
              <a:t>of header. We’ll cover some of the most important ones in class.</a:t>
            </a:r>
            <a:endParaRPr sz="140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400">
              <a:highlight>
                <a:schemeClr val="lt1"/>
              </a:highlight>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40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400">
              <a:latin typeface="Roboto"/>
              <a:ea typeface="Roboto"/>
              <a:cs typeface="Roboto"/>
              <a:sym typeface="Roboto"/>
            </a:endParaRPr>
          </a:p>
          <a:p>
            <a:pPr indent="0" lvl="0" marL="0" rtl="0" algn="l">
              <a:lnSpc>
                <a:spcPct val="115000"/>
              </a:lnSpc>
              <a:spcBef>
                <a:spcPts val="800"/>
              </a:spcBef>
              <a:spcAft>
                <a:spcPts val="800"/>
              </a:spcAft>
              <a:buNone/>
            </a:pPr>
            <a:r>
              <a:t/>
            </a:r>
            <a:endParaRPr sz="1400">
              <a:latin typeface="Roboto"/>
              <a:ea typeface="Roboto"/>
              <a:cs typeface="Roboto"/>
              <a:sym typeface="Roboto"/>
            </a:endParaRPr>
          </a:p>
        </p:txBody>
      </p:sp>
      <p:cxnSp>
        <p:nvCxnSpPr>
          <p:cNvPr id="2302" name="Google Shape;2302;p125"/>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06" name="Shape 2306"/>
        <p:cNvGrpSpPr/>
        <p:nvPr/>
      </p:nvGrpSpPr>
      <p:grpSpPr>
        <a:xfrm>
          <a:off x="0" y="0"/>
          <a:ext cx="0" cy="0"/>
          <a:chOff x="0" y="0"/>
          <a:chExt cx="0" cy="0"/>
        </a:xfrm>
      </p:grpSpPr>
      <p:sp>
        <p:nvSpPr>
          <p:cNvPr id="2307" name="Google Shape;2307;p126"/>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8" name="Google Shape;2308;p126"/>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309" name="Google Shape;2309;p126"/>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26"/>
          <p:cNvSpPr txBox="1"/>
          <p:nvPr>
            <p:ph idx="2" type="subTitle"/>
          </p:nvPr>
        </p:nvSpPr>
        <p:spPr>
          <a:xfrm>
            <a:off x="6750550" y="3698000"/>
            <a:ext cx="2218800" cy="15216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None/>
            </a:pPr>
            <a:r>
              <a:rPr lang="en" sz="1400">
                <a:solidFill>
                  <a:schemeClr val="dk1"/>
                </a:solidFill>
                <a:latin typeface="Roboto"/>
                <a:ea typeface="Roboto"/>
                <a:cs typeface="Roboto"/>
                <a:sym typeface="Roboto"/>
              </a:rPr>
              <a:t>Whitespace is a blank line indicating the end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of the request.</a:t>
            </a:r>
            <a:endParaRPr sz="1400">
              <a:latin typeface="Roboto"/>
              <a:ea typeface="Roboto"/>
              <a:cs typeface="Roboto"/>
              <a:sym typeface="Roboto"/>
            </a:endParaRPr>
          </a:p>
        </p:txBody>
      </p:sp>
      <p:sp>
        <p:nvSpPr>
          <p:cNvPr id="2311" name="Google Shape;2311;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Whitespace</a:t>
            </a:r>
            <a:endParaRPr/>
          </a:p>
        </p:txBody>
      </p:sp>
      <p:sp>
        <p:nvSpPr>
          <p:cNvPr id="2312" name="Google Shape;2312;p126"/>
          <p:cNvSpPr/>
          <p:nvPr/>
        </p:nvSpPr>
        <p:spPr>
          <a:xfrm>
            <a:off x="311250" y="981725"/>
            <a:ext cx="6487800" cy="3642300"/>
          </a:xfrm>
          <a:prstGeom prst="rect">
            <a:avLst/>
          </a:prstGeom>
          <a:solidFill>
            <a:schemeClr val="lt2"/>
          </a:solidFill>
          <a:ln>
            <a:noFill/>
          </a:ln>
          <a:effectLst>
            <a:outerShdw blurRad="200025" rotWithShape="0" algn="bl" dist="9525">
              <a:srgbClr val="000000">
                <a:alpha val="26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GET /js/analytics.js HTTP/1.1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Host: www.target-server.com</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Connection: keep-alive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Upgrade-Insecure-Request: 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 text/js, text/html, */*</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Accept-Language: en-us</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Accept-Encoding: </a:t>
            </a:r>
            <a:r>
              <a:rPr lang="en" sz="2400">
                <a:solidFill>
                  <a:srgbClr val="073763"/>
                </a:solidFill>
                <a:latin typeface="Inconsolata"/>
                <a:ea typeface="Inconsolata"/>
                <a:cs typeface="Inconsolata"/>
                <a:sym typeface="Inconsolata"/>
              </a:rPr>
              <a:t>gzip</a:t>
            </a:r>
            <a:r>
              <a:rPr lang="en" sz="2400">
                <a:solidFill>
                  <a:srgbClr val="073763"/>
                </a:solidFill>
                <a:latin typeface="Inconsolata"/>
                <a:ea typeface="Inconsolata"/>
                <a:cs typeface="Inconsolata"/>
                <a:sym typeface="Inconsolata"/>
              </a:rPr>
              <a:t>, deflate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User-Agent: Mozilla/4.0</a:t>
            </a:r>
            <a:endParaRPr sz="2400">
              <a:solidFill>
                <a:srgbClr val="073763"/>
              </a:solidFill>
              <a:latin typeface="Inconsolata"/>
              <a:ea typeface="Inconsolata"/>
              <a:cs typeface="Inconsolata"/>
              <a:sym typeface="Inconsolata"/>
            </a:endParaRPr>
          </a:p>
        </p:txBody>
      </p:sp>
      <p:sp>
        <p:nvSpPr>
          <p:cNvPr id="2313" name="Google Shape;2313;p126"/>
          <p:cNvSpPr/>
          <p:nvPr/>
        </p:nvSpPr>
        <p:spPr>
          <a:xfrm>
            <a:off x="5507100" y="4080300"/>
            <a:ext cx="945900" cy="473100"/>
          </a:xfrm>
          <a:prstGeom prst="leftArrow">
            <a:avLst>
              <a:gd fmla="val 50000" name="adj1"/>
              <a:gd fmla="val 50000" name="adj2"/>
            </a:avLst>
          </a:prstGeom>
          <a:solidFill>
            <a:srgbClr val="9ADD7C"/>
          </a:solidFill>
          <a:ln>
            <a:noFill/>
          </a:ln>
          <a:effectLst>
            <a:outerShdw blurRad="100013" rotWithShape="0" algn="bl" dist="9525">
              <a:srgbClr val="000000">
                <a:alpha val="2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2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18" name="Shape 2318"/>
        <p:cNvGrpSpPr/>
        <p:nvPr/>
      </p:nvGrpSpPr>
      <p:grpSpPr>
        <a:xfrm>
          <a:off x="0" y="0"/>
          <a:ext cx="0" cy="0"/>
          <a:chOff x="0" y="0"/>
          <a:chExt cx="0" cy="0"/>
        </a:xfrm>
      </p:grpSpPr>
      <p:sp>
        <p:nvSpPr>
          <p:cNvPr id="2319" name="Google Shape;2319;p127"/>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0" name="Google Shape;2320;p127"/>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321" name="Google Shape;232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HTTP Request: Request Line</a:t>
            </a:r>
            <a:endParaRPr/>
          </a:p>
        </p:txBody>
      </p:sp>
      <p:sp>
        <p:nvSpPr>
          <p:cNvPr id="2322" name="Google Shape;2322;p12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23" name="Google Shape;2323;p127"/>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27"/>
          <p:cNvSpPr txBox="1"/>
          <p:nvPr>
            <p:ph idx="2" type="subTitle"/>
          </p:nvPr>
        </p:nvSpPr>
        <p:spPr>
          <a:xfrm>
            <a:off x="6750550" y="981725"/>
            <a:ext cx="2218800" cy="41616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400">
                <a:latin typeface="Roboto"/>
                <a:ea typeface="Roboto"/>
                <a:cs typeface="Roboto"/>
                <a:sym typeface="Roboto"/>
              </a:rPr>
              <a:t>The request method</a:t>
            </a:r>
            <a:br>
              <a:rPr lang="en" sz="1400">
                <a:latin typeface="Roboto"/>
                <a:ea typeface="Roboto"/>
                <a:cs typeface="Roboto"/>
                <a:sym typeface="Roboto"/>
              </a:rPr>
            </a:br>
            <a:r>
              <a:rPr lang="en" sz="1400">
                <a:latin typeface="Roboto"/>
                <a:ea typeface="Roboto"/>
                <a:cs typeface="Roboto"/>
                <a:sym typeface="Roboto"/>
              </a:rPr>
              <a:t>is GET.</a:t>
            </a:r>
            <a:endParaRPr sz="140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1400">
                <a:latin typeface="Roboto"/>
                <a:ea typeface="Roboto"/>
                <a:cs typeface="Roboto"/>
                <a:sym typeface="Roboto"/>
              </a:rPr>
              <a:t>The requested resource is </a:t>
            </a:r>
            <a:r>
              <a:rPr b="1" lang="en" sz="1400">
                <a:latin typeface="Inconsolata"/>
                <a:ea typeface="Inconsolata"/>
                <a:cs typeface="Inconsolata"/>
                <a:sym typeface="Inconsolata"/>
              </a:rPr>
              <a:t>/js/analytics.js</a:t>
            </a:r>
            <a:r>
              <a:rPr b="1" lang="en" sz="1400">
                <a:latin typeface="Roboto"/>
                <a:ea typeface="Roboto"/>
                <a:cs typeface="Roboto"/>
                <a:sym typeface="Roboto"/>
              </a:rPr>
              <a:t>.</a:t>
            </a:r>
            <a:r>
              <a:rPr lang="en" sz="1400">
                <a:latin typeface="Roboto"/>
                <a:ea typeface="Roboto"/>
                <a:cs typeface="Roboto"/>
                <a:sym typeface="Roboto"/>
              </a:rPr>
              <a:t> This resource is the file path from the domain stated in the header.</a:t>
            </a:r>
            <a:endParaRPr sz="1400">
              <a:latin typeface="Roboto"/>
              <a:ea typeface="Roboto"/>
              <a:cs typeface="Roboto"/>
              <a:sym typeface="Roboto"/>
            </a:endParaRPr>
          </a:p>
          <a:p>
            <a:pPr indent="0" lvl="0" marL="0" rtl="0" algn="l">
              <a:lnSpc>
                <a:spcPct val="115000"/>
              </a:lnSpc>
              <a:spcBef>
                <a:spcPts val="800"/>
              </a:spcBef>
              <a:spcAft>
                <a:spcPts val="800"/>
              </a:spcAft>
              <a:buNone/>
            </a:pPr>
            <a:r>
              <a:rPr lang="en" sz="1400">
                <a:latin typeface="Roboto"/>
                <a:ea typeface="Roboto"/>
                <a:cs typeface="Roboto"/>
                <a:sym typeface="Roboto"/>
              </a:rPr>
              <a:t>The request browser uses HTTP version 1.1.</a:t>
            </a:r>
            <a:endParaRPr sz="1400">
              <a:latin typeface="Roboto"/>
              <a:ea typeface="Roboto"/>
              <a:cs typeface="Roboto"/>
              <a:sym typeface="Roboto"/>
            </a:endParaRPr>
          </a:p>
        </p:txBody>
      </p:sp>
      <p:sp>
        <p:nvSpPr>
          <p:cNvPr id="2325" name="Google Shape;2325;p127"/>
          <p:cNvSpPr/>
          <p:nvPr/>
        </p:nvSpPr>
        <p:spPr>
          <a:xfrm>
            <a:off x="311250" y="981725"/>
            <a:ext cx="6487800" cy="3642300"/>
          </a:xfrm>
          <a:prstGeom prst="rect">
            <a:avLst/>
          </a:prstGeom>
          <a:solidFill>
            <a:schemeClr val="lt2"/>
          </a:solidFill>
          <a:ln>
            <a:noFill/>
          </a:ln>
          <a:effectLst>
            <a:outerShdw blurRad="185738" rotWithShape="0" algn="bl" dist="9525">
              <a:srgbClr val="000000">
                <a:alpha val="24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b="1" lang="en" sz="2400">
                <a:solidFill>
                  <a:srgbClr val="2F2FDD"/>
                </a:solidFill>
                <a:latin typeface="Inconsolata"/>
                <a:ea typeface="Inconsolata"/>
                <a:cs typeface="Inconsolata"/>
                <a:sym typeface="Inconsolata"/>
              </a:rPr>
              <a:t>GET /js/analytics.js HTTP/1.1</a:t>
            </a:r>
            <a:endParaRPr b="1" sz="2400">
              <a:solidFill>
                <a:srgbClr val="2F2FDD"/>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Host: www.target-server.com</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Connection: keep-alive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Upgrade-Insecure-Request: 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 text/js, text/html, */*</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Accept-Language: en-us</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Accept-Encoding: </a:t>
            </a:r>
            <a:r>
              <a:rPr lang="en" sz="2400">
                <a:solidFill>
                  <a:srgbClr val="073763"/>
                </a:solidFill>
                <a:latin typeface="Inconsolata"/>
                <a:ea typeface="Inconsolata"/>
                <a:cs typeface="Inconsolata"/>
                <a:sym typeface="Inconsolata"/>
              </a:rPr>
              <a:t>gzip</a:t>
            </a:r>
            <a:r>
              <a:rPr lang="en" sz="2400">
                <a:solidFill>
                  <a:srgbClr val="073763"/>
                </a:solidFill>
                <a:latin typeface="Inconsolata"/>
                <a:ea typeface="Inconsolata"/>
                <a:cs typeface="Inconsolata"/>
                <a:sym typeface="Inconsolata"/>
              </a:rPr>
              <a:t>, deflate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User-Agent: Mozilla/4.0</a:t>
            </a:r>
            <a:endParaRPr sz="2400">
              <a:solidFill>
                <a:srgbClr val="073763"/>
              </a:solidFill>
              <a:latin typeface="Inconsolata"/>
              <a:ea typeface="Inconsolata"/>
              <a:cs typeface="Inconsolata"/>
              <a:sym typeface="Inconsolata"/>
            </a:endParaRPr>
          </a:p>
        </p:txBody>
      </p:sp>
      <p:sp>
        <p:nvSpPr>
          <p:cNvPr id="2326" name="Google Shape;2326;p12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30" name="Shape 2330"/>
        <p:cNvGrpSpPr/>
        <p:nvPr/>
      </p:nvGrpSpPr>
      <p:grpSpPr>
        <a:xfrm>
          <a:off x="0" y="0"/>
          <a:ext cx="0" cy="0"/>
          <a:chOff x="0" y="0"/>
          <a:chExt cx="0" cy="0"/>
        </a:xfrm>
      </p:grpSpPr>
      <p:sp>
        <p:nvSpPr>
          <p:cNvPr id="2331" name="Google Shape;2331;p128"/>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2" name="Google Shape;2332;p128"/>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333" name="Google Shape;2333;p128"/>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28"/>
          <p:cNvSpPr txBox="1"/>
          <p:nvPr>
            <p:ph idx="2" type="subTitle"/>
          </p:nvPr>
        </p:nvSpPr>
        <p:spPr>
          <a:xfrm>
            <a:off x="6750550" y="910475"/>
            <a:ext cx="2210400" cy="3784800"/>
          </a:xfrm>
          <a:prstGeom prst="rect">
            <a:avLst/>
          </a:prstGeom>
        </p:spPr>
        <p:txBody>
          <a:bodyPr anchorCtr="0" anchor="t" bIns="0" lIns="274300" spcFirstLastPara="1" rIns="0" wrap="square" tIns="45700">
            <a:noAutofit/>
          </a:bodyPr>
          <a:lstStyle/>
          <a:p>
            <a:pPr indent="0" lvl="0" marL="0" rtl="0" algn="l">
              <a:lnSpc>
                <a:spcPct val="115000"/>
              </a:lnSpc>
              <a:spcBef>
                <a:spcPts val="300"/>
              </a:spcBef>
              <a:spcAft>
                <a:spcPts val="0"/>
              </a:spcAft>
              <a:buNone/>
            </a:pPr>
            <a:r>
              <a:rPr b="1" lang="en" sz="1400">
                <a:latin typeface="Inconsolata"/>
                <a:ea typeface="Inconsolata"/>
                <a:cs typeface="Inconsolata"/>
                <a:sym typeface="Inconsolata"/>
              </a:rPr>
              <a:t>Host</a:t>
            </a:r>
            <a:r>
              <a:rPr lang="en" sz="1400">
                <a:latin typeface="Roboto"/>
                <a:ea typeface="Roboto"/>
                <a:cs typeface="Roboto"/>
                <a:sym typeface="Roboto"/>
              </a:rPr>
              <a:t> contains the </a:t>
            </a:r>
            <a:br>
              <a:rPr lang="en" sz="1400">
                <a:latin typeface="Roboto"/>
                <a:ea typeface="Roboto"/>
                <a:cs typeface="Roboto"/>
                <a:sym typeface="Roboto"/>
              </a:rPr>
            </a:br>
            <a:r>
              <a:rPr lang="en" sz="1400">
                <a:latin typeface="Roboto"/>
                <a:ea typeface="Roboto"/>
                <a:cs typeface="Roboto"/>
                <a:sym typeface="Roboto"/>
              </a:rPr>
              <a:t>domain name of </a:t>
            </a:r>
            <a:br>
              <a:rPr lang="en" sz="1400">
                <a:latin typeface="Roboto"/>
                <a:ea typeface="Roboto"/>
                <a:cs typeface="Roboto"/>
                <a:sym typeface="Roboto"/>
              </a:rPr>
            </a:br>
            <a:r>
              <a:rPr lang="en" sz="1400">
                <a:latin typeface="Roboto"/>
                <a:ea typeface="Roboto"/>
                <a:cs typeface="Roboto"/>
                <a:sym typeface="Roboto"/>
              </a:rPr>
              <a:t>the target server.</a:t>
            </a:r>
            <a:endParaRPr sz="1400">
              <a:latin typeface="Roboto"/>
              <a:ea typeface="Roboto"/>
              <a:cs typeface="Roboto"/>
              <a:sym typeface="Roboto"/>
            </a:endParaRPr>
          </a:p>
          <a:p>
            <a:pPr indent="0" lvl="0" marL="0" rtl="0" algn="l">
              <a:lnSpc>
                <a:spcPct val="115000"/>
              </a:lnSpc>
              <a:spcBef>
                <a:spcPts val="800"/>
              </a:spcBef>
              <a:spcAft>
                <a:spcPts val="0"/>
              </a:spcAft>
              <a:buNone/>
            </a:pPr>
            <a:r>
              <a:rPr lang="en" sz="1400">
                <a:latin typeface="Roboto"/>
                <a:ea typeface="Roboto"/>
                <a:cs typeface="Roboto"/>
                <a:sym typeface="Roboto"/>
              </a:rPr>
              <a:t>Note that the protocol (HTTP) + host + </a:t>
            </a:r>
            <a:br>
              <a:rPr lang="en" sz="1400">
                <a:latin typeface="Roboto"/>
                <a:ea typeface="Roboto"/>
                <a:cs typeface="Roboto"/>
                <a:sym typeface="Roboto"/>
              </a:rPr>
            </a:br>
            <a:r>
              <a:rPr lang="en" sz="1400">
                <a:latin typeface="Roboto"/>
                <a:ea typeface="Roboto"/>
                <a:cs typeface="Roboto"/>
                <a:sym typeface="Roboto"/>
              </a:rPr>
              <a:t>file path in the request line is the URL we see in </a:t>
            </a:r>
            <a:br>
              <a:rPr lang="en" sz="1400">
                <a:latin typeface="Roboto"/>
                <a:ea typeface="Roboto"/>
                <a:cs typeface="Roboto"/>
                <a:sym typeface="Roboto"/>
              </a:rPr>
            </a:br>
            <a:r>
              <a:rPr lang="en" sz="1400">
                <a:latin typeface="Roboto"/>
                <a:ea typeface="Roboto"/>
                <a:cs typeface="Roboto"/>
                <a:sym typeface="Roboto"/>
              </a:rPr>
              <a:t>the browser</a:t>
            </a:r>
            <a:r>
              <a:rPr lang="en" sz="1400">
                <a:latin typeface="Roboto"/>
                <a:ea typeface="Roboto"/>
                <a:cs typeface="Roboto"/>
                <a:sym typeface="Roboto"/>
              </a:rPr>
              <a:t>:</a:t>
            </a:r>
            <a:endParaRPr sz="1400">
              <a:latin typeface="Roboto"/>
              <a:ea typeface="Roboto"/>
              <a:cs typeface="Roboto"/>
              <a:sym typeface="Roboto"/>
            </a:endParaRPr>
          </a:p>
          <a:p>
            <a:pPr indent="0" lvl="0" marL="0" rtl="0" algn="l">
              <a:lnSpc>
                <a:spcPct val="115000"/>
              </a:lnSpc>
              <a:spcBef>
                <a:spcPts val="800"/>
              </a:spcBef>
              <a:spcAft>
                <a:spcPts val="0"/>
              </a:spcAft>
              <a:buNone/>
            </a:pPr>
            <a:r>
              <a:rPr lang="en" sz="1200">
                <a:latin typeface="Roboto"/>
                <a:ea typeface="Roboto"/>
                <a:cs typeface="Roboto"/>
                <a:sym typeface="Roboto"/>
              </a:rPr>
              <a:t>http://www.target-server.com/js/analytics.js</a:t>
            </a:r>
            <a:endParaRPr sz="1200">
              <a:latin typeface="Roboto"/>
              <a:ea typeface="Roboto"/>
              <a:cs typeface="Roboto"/>
              <a:sym typeface="Roboto"/>
            </a:endParaRPr>
          </a:p>
          <a:p>
            <a:pPr indent="0" lvl="0" marL="0" rtl="0" algn="l">
              <a:lnSpc>
                <a:spcPct val="115000"/>
              </a:lnSpc>
              <a:spcBef>
                <a:spcPts val="800"/>
              </a:spcBef>
              <a:spcAft>
                <a:spcPts val="0"/>
              </a:spcAft>
              <a:buNone/>
            </a:pPr>
            <a:r>
              <a:t/>
            </a:r>
            <a:endParaRPr sz="1400">
              <a:highlight>
                <a:srgbClr val="FFFFFF"/>
              </a:highlight>
              <a:latin typeface="Roboto"/>
              <a:ea typeface="Roboto"/>
              <a:cs typeface="Roboto"/>
              <a:sym typeface="Roboto"/>
            </a:endParaRPr>
          </a:p>
          <a:p>
            <a:pPr indent="0" lvl="0" marL="0" rtl="0" algn="l">
              <a:lnSpc>
                <a:spcPct val="115000"/>
              </a:lnSpc>
              <a:spcBef>
                <a:spcPts val="800"/>
              </a:spcBef>
              <a:spcAft>
                <a:spcPts val="0"/>
              </a:spcAft>
              <a:buNone/>
            </a:pPr>
            <a:r>
              <a:t/>
            </a:r>
            <a:endParaRPr sz="1400">
              <a:latin typeface="Roboto"/>
              <a:ea typeface="Roboto"/>
              <a:cs typeface="Roboto"/>
              <a:sym typeface="Roboto"/>
            </a:endParaRPr>
          </a:p>
          <a:p>
            <a:pPr indent="0" lvl="0" marL="0" rtl="0" algn="l">
              <a:lnSpc>
                <a:spcPct val="115000"/>
              </a:lnSpc>
              <a:spcBef>
                <a:spcPts val="800"/>
              </a:spcBef>
              <a:spcAft>
                <a:spcPts val="800"/>
              </a:spcAft>
              <a:buNone/>
            </a:pPr>
            <a:r>
              <a:t/>
            </a:r>
            <a:endParaRPr sz="1400">
              <a:latin typeface="Roboto"/>
              <a:ea typeface="Roboto"/>
              <a:cs typeface="Roboto"/>
              <a:sym typeface="Roboto"/>
            </a:endParaRPr>
          </a:p>
        </p:txBody>
      </p:sp>
      <p:sp>
        <p:nvSpPr>
          <p:cNvPr id="2335" name="Google Shape;2335;p128"/>
          <p:cNvSpPr txBox="1"/>
          <p:nvPr>
            <p:ph type="title"/>
          </p:nvPr>
        </p:nvSpPr>
        <p:spPr>
          <a:xfrm>
            <a:off x="-12300" y="0"/>
            <a:ext cx="63549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HTTP Request: </a:t>
            </a:r>
            <a:r>
              <a:rPr lang="en"/>
              <a:t>Headers</a:t>
            </a:r>
            <a:endParaRPr/>
          </a:p>
        </p:txBody>
      </p:sp>
      <p:sp>
        <p:nvSpPr>
          <p:cNvPr id="2336" name="Google Shape;2336;p128"/>
          <p:cNvSpPr/>
          <p:nvPr/>
        </p:nvSpPr>
        <p:spPr>
          <a:xfrm>
            <a:off x="311250" y="981725"/>
            <a:ext cx="6487800" cy="3642300"/>
          </a:xfrm>
          <a:prstGeom prst="rect">
            <a:avLst/>
          </a:prstGeom>
          <a:solidFill>
            <a:schemeClr val="lt2"/>
          </a:solidFill>
          <a:ln>
            <a:noFill/>
          </a:ln>
          <a:effectLst>
            <a:outerShdw blurRad="185738" rotWithShape="0" algn="bl" dist="9525">
              <a:srgbClr val="000000">
                <a:alpha val="25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GET /js/analytics.js HTTP/1.1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400">
                <a:solidFill>
                  <a:srgbClr val="0000FF"/>
                </a:solidFill>
                <a:latin typeface="Inconsolata"/>
                <a:ea typeface="Inconsolata"/>
                <a:cs typeface="Inconsolata"/>
                <a:sym typeface="Inconsolata"/>
              </a:rPr>
              <a:t>Host: www.target-server.com</a:t>
            </a:r>
            <a:endParaRPr b="1" sz="2400">
              <a:solidFill>
                <a:srgbClr val="0000FF"/>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Connection: keep-alive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Upgrade-Insecure-Request: 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 text/js, text/html, */*</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Accept-Language: en-us</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Accept-Encoding: </a:t>
            </a:r>
            <a:r>
              <a:rPr lang="en" sz="2400">
                <a:solidFill>
                  <a:srgbClr val="073763"/>
                </a:solidFill>
                <a:latin typeface="Inconsolata"/>
                <a:ea typeface="Inconsolata"/>
                <a:cs typeface="Inconsolata"/>
                <a:sym typeface="Inconsolata"/>
              </a:rPr>
              <a:t>gzip</a:t>
            </a:r>
            <a:r>
              <a:rPr lang="en" sz="2400">
                <a:solidFill>
                  <a:srgbClr val="073763"/>
                </a:solidFill>
                <a:latin typeface="Inconsolata"/>
                <a:ea typeface="Inconsolata"/>
                <a:cs typeface="Inconsolata"/>
                <a:sym typeface="Inconsolata"/>
              </a:rPr>
              <a:t>, deflate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User-Agent: Mozilla/4.0</a:t>
            </a:r>
            <a:endParaRPr sz="2400">
              <a:solidFill>
                <a:srgbClr val="073763"/>
              </a:solidFill>
              <a:latin typeface="Inconsolata"/>
              <a:ea typeface="Inconsolata"/>
              <a:cs typeface="Inconsolata"/>
              <a:sym typeface="Inconsolata"/>
            </a:endParaRPr>
          </a:p>
        </p:txBody>
      </p:sp>
      <p:sp>
        <p:nvSpPr>
          <p:cNvPr id="2337" name="Google Shape;2337;p12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41" name="Shape 2341"/>
        <p:cNvGrpSpPr/>
        <p:nvPr/>
      </p:nvGrpSpPr>
      <p:grpSpPr>
        <a:xfrm>
          <a:off x="0" y="0"/>
          <a:ext cx="0" cy="0"/>
          <a:chOff x="0" y="0"/>
          <a:chExt cx="0" cy="0"/>
        </a:xfrm>
      </p:grpSpPr>
      <p:sp>
        <p:nvSpPr>
          <p:cNvPr id="2342" name="Google Shape;2342;p129"/>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3" name="Google Shape;2343;p129"/>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344" name="Google Shape;2344;p129"/>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29"/>
          <p:cNvSpPr txBox="1"/>
          <p:nvPr>
            <p:ph type="title"/>
          </p:nvPr>
        </p:nvSpPr>
        <p:spPr>
          <a:xfrm>
            <a:off x="-12300" y="0"/>
            <a:ext cx="64878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HTTP Request: </a:t>
            </a:r>
            <a:r>
              <a:rPr lang="en"/>
              <a:t>Headers</a:t>
            </a:r>
            <a:endParaRPr/>
          </a:p>
        </p:txBody>
      </p:sp>
      <p:sp>
        <p:nvSpPr>
          <p:cNvPr id="2346" name="Google Shape;2346;p129"/>
          <p:cNvSpPr/>
          <p:nvPr/>
        </p:nvSpPr>
        <p:spPr>
          <a:xfrm>
            <a:off x="311250" y="981725"/>
            <a:ext cx="6487800" cy="3642300"/>
          </a:xfrm>
          <a:prstGeom prst="rect">
            <a:avLst/>
          </a:prstGeom>
          <a:solidFill>
            <a:schemeClr val="lt2"/>
          </a:solidFill>
          <a:ln>
            <a:noFill/>
          </a:ln>
          <a:effectLst>
            <a:outerShdw blurRad="200025" rotWithShape="0" algn="bl" dist="9525">
              <a:srgbClr val="000000">
                <a:alpha val="27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GET /js/analytics.js HTTP/1.1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Host: www.target-server.com</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400">
                <a:solidFill>
                  <a:srgbClr val="2F2FDD"/>
                </a:solidFill>
                <a:latin typeface="Inconsolata"/>
                <a:ea typeface="Inconsolata"/>
                <a:cs typeface="Inconsolata"/>
                <a:sym typeface="Inconsolata"/>
              </a:rPr>
              <a:t>Connection: keep-alive</a:t>
            </a:r>
            <a:endParaRPr b="1" sz="2400">
              <a:solidFill>
                <a:srgbClr val="2F2FDD"/>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Upgrade-Insecure-Request: 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 text/js, text/html, */*</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Accept-Language: en-us</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Accept-Encoding: </a:t>
            </a:r>
            <a:r>
              <a:rPr lang="en" sz="2400">
                <a:solidFill>
                  <a:srgbClr val="073763"/>
                </a:solidFill>
                <a:latin typeface="Inconsolata"/>
                <a:ea typeface="Inconsolata"/>
                <a:cs typeface="Inconsolata"/>
                <a:sym typeface="Inconsolata"/>
              </a:rPr>
              <a:t>gzip</a:t>
            </a:r>
            <a:r>
              <a:rPr lang="en" sz="2400">
                <a:solidFill>
                  <a:srgbClr val="073763"/>
                </a:solidFill>
                <a:latin typeface="Inconsolata"/>
                <a:ea typeface="Inconsolata"/>
                <a:cs typeface="Inconsolata"/>
                <a:sym typeface="Inconsolata"/>
              </a:rPr>
              <a:t>, deflate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User-Agent: Mozilla/4.0</a:t>
            </a:r>
            <a:endParaRPr sz="2400">
              <a:solidFill>
                <a:srgbClr val="073763"/>
              </a:solidFill>
              <a:latin typeface="Inconsolata"/>
              <a:ea typeface="Inconsolata"/>
              <a:cs typeface="Inconsolata"/>
              <a:sym typeface="Inconsolata"/>
            </a:endParaRPr>
          </a:p>
        </p:txBody>
      </p:sp>
      <p:sp>
        <p:nvSpPr>
          <p:cNvPr id="2347" name="Google Shape;2347;p1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48" name="Google Shape;2348;p129"/>
          <p:cNvSpPr txBox="1"/>
          <p:nvPr>
            <p:ph idx="2" type="subTitle"/>
          </p:nvPr>
        </p:nvSpPr>
        <p:spPr>
          <a:xfrm>
            <a:off x="6750550" y="910475"/>
            <a:ext cx="2218800" cy="43092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1400">
                <a:latin typeface="Inconsolata"/>
                <a:ea typeface="Inconsolata"/>
                <a:cs typeface="Inconsolata"/>
                <a:sym typeface="Inconsolata"/>
              </a:rPr>
              <a:t>Connection</a:t>
            </a:r>
            <a:r>
              <a:rPr b="1" lang="en" sz="1400">
                <a:latin typeface="Roboto"/>
                <a:ea typeface="Roboto"/>
                <a:cs typeface="Roboto"/>
                <a:sym typeface="Roboto"/>
              </a:rPr>
              <a:t> </a:t>
            </a:r>
            <a:r>
              <a:rPr lang="en" sz="1400">
                <a:latin typeface="Roboto"/>
                <a:ea typeface="Roboto"/>
                <a:cs typeface="Roboto"/>
                <a:sym typeface="Roboto"/>
              </a:rPr>
              <a:t>tells the server to keep open the TCP connection used for this HTTP transfer after sending the response.</a:t>
            </a:r>
            <a:endParaRPr sz="1400">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400">
                <a:latin typeface="Roboto"/>
                <a:ea typeface="Roboto"/>
                <a:cs typeface="Roboto"/>
                <a:sym typeface="Roboto"/>
              </a:rPr>
              <a:t>This allows the client-server to reuse the connection for later requests.</a:t>
            </a:r>
            <a:endParaRPr sz="1400">
              <a:latin typeface="Roboto"/>
              <a:ea typeface="Roboto"/>
              <a:cs typeface="Roboto"/>
              <a:sym typeface="Roboto"/>
            </a:endParaRPr>
          </a:p>
          <a:p>
            <a:pPr indent="0" lvl="0" marL="0" rtl="0" algn="l">
              <a:lnSpc>
                <a:spcPct val="115000"/>
              </a:lnSpc>
              <a:spcBef>
                <a:spcPts val="1000"/>
              </a:spcBef>
              <a:spcAft>
                <a:spcPts val="800"/>
              </a:spcAft>
              <a:buNone/>
            </a:pPr>
            <a:r>
              <a:rPr lang="en" sz="1400">
                <a:latin typeface="Roboto"/>
                <a:ea typeface="Roboto"/>
                <a:cs typeface="Roboto"/>
                <a:sym typeface="Roboto"/>
              </a:rPr>
              <a:t>The alternative is performing a TCP handshake, which is much slower.</a:t>
            </a:r>
            <a:endParaRPr sz="14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52" name="Shape 2352"/>
        <p:cNvGrpSpPr/>
        <p:nvPr/>
      </p:nvGrpSpPr>
      <p:grpSpPr>
        <a:xfrm>
          <a:off x="0" y="0"/>
          <a:ext cx="0" cy="0"/>
          <a:chOff x="0" y="0"/>
          <a:chExt cx="0" cy="0"/>
        </a:xfrm>
      </p:grpSpPr>
      <p:sp>
        <p:nvSpPr>
          <p:cNvPr id="2353" name="Google Shape;2353;p130"/>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0"/>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5" name="Google Shape;2355;p130"/>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356" name="Google Shape;2356;p130"/>
          <p:cNvSpPr txBox="1"/>
          <p:nvPr>
            <p:ph type="title"/>
          </p:nvPr>
        </p:nvSpPr>
        <p:spPr>
          <a:xfrm>
            <a:off x="-12300" y="0"/>
            <a:ext cx="60318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HTTP Request: </a:t>
            </a:r>
            <a:r>
              <a:rPr lang="en"/>
              <a:t>Headers</a:t>
            </a:r>
            <a:endParaRPr/>
          </a:p>
        </p:txBody>
      </p:sp>
      <p:sp>
        <p:nvSpPr>
          <p:cNvPr id="2357" name="Google Shape;2357;p130"/>
          <p:cNvSpPr/>
          <p:nvPr/>
        </p:nvSpPr>
        <p:spPr>
          <a:xfrm>
            <a:off x="311250" y="981725"/>
            <a:ext cx="6487800" cy="3642300"/>
          </a:xfrm>
          <a:prstGeom prst="rect">
            <a:avLst/>
          </a:prstGeom>
          <a:solidFill>
            <a:schemeClr val="lt2"/>
          </a:solidFill>
          <a:ln>
            <a:noFill/>
          </a:ln>
          <a:effectLst>
            <a:outerShdw blurRad="200025" rotWithShape="0" algn="bl" dist="9525">
              <a:srgbClr val="000000">
                <a:alpha val="27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GET /js/analytics.js HTTP/1.1</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Host: www.target-server.com</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Connection: keep-alive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400">
                <a:solidFill>
                  <a:srgbClr val="2F2FDD"/>
                </a:solidFill>
                <a:latin typeface="Inconsolata"/>
                <a:ea typeface="Inconsolata"/>
                <a:cs typeface="Inconsolata"/>
                <a:sym typeface="Inconsolata"/>
              </a:rPr>
              <a:t>Upgrade-Insecure-Request: 1</a:t>
            </a:r>
            <a:endParaRPr b="1" sz="2400">
              <a:solidFill>
                <a:srgbClr val="2F2FDD"/>
              </a:solidFill>
              <a:latin typeface="Inconsolata"/>
              <a:ea typeface="Inconsolata"/>
              <a:cs typeface="Inconsolata"/>
              <a:sym typeface="Inconsolata"/>
            </a:endParaRPr>
          </a:p>
          <a:p>
            <a:pPr indent="0" lvl="0" marL="182880" rtl="0" algn="l">
              <a:spcBef>
                <a:spcPts val="0"/>
              </a:spcBef>
              <a:spcAft>
                <a:spcPts val="0"/>
              </a:spcAft>
              <a:buNone/>
            </a:pPr>
            <a:r>
              <a:rPr b="1" lang="en" sz="2400">
                <a:solidFill>
                  <a:srgbClr val="2F2FDD"/>
                </a:solidFill>
                <a:latin typeface="Inconsolata"/>
                <a:ea typeface="Inconsolata"/>
                <a:cs typeface="Inconsolata"/>
                <a:sym typeface="Inconsolata"/>
              </a:rPr>
              <a:t>Accept: text/js, text/html, */*</a:t>
            </a:r>
            <a:endParaRPr b="1" sz="2400">
              <a:solidFill>
                <a:srgbClr val="2F2FDD"/>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Accept-Language: en-us</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400">
                <a:solidFill>
                  <a:srgbClr val="073763"/>
                </a:solidFill>
                <a:latin typeface="Inconsolata"/>
                <a:ea typeface="Inconsolata"/>
                <a:cs typeface="Inconsolata"/>
                <a:sym typeface="Inconsolata"/>
              </a:rPr>
              <a:t>Accept-Encoding: </a:t>
            </a:r>
            <a:r>
              <a:rPr lang="en" sz="2400">
                <a:solidFill>
                  <a:srgbClr val="073763"/>
                </a:solidFill>
                <a:latin typeface="Inconsolata"/>
                <a:ea typeface="Inconsolata"/>
                <a:cs typeface="Inconsolata"/>
                <a:sym typeface="Inconsolata"/>
              </a:rPr>
              <a:t>gzip</a:t>
            </a:r>
            <a:r>
              <a:rPr lang="en" sz="2400">
                <a:solidFill>
                  <a:srgbClr val="073763"/>
                </a:solidFill>
                <a:latin typeface="Inconsolata"/>
                <a:ea typeface="Inconsolata"/>
                <a:cs typeface="Inconsolata"/>
                <a:sym typeface="Inconsolata"/>
              </a:rPr>
              <a:t>, deflate</a:t>
            </a:r>
            <a:endParaRPr sz="24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400">
                <a:solidFill>
                  <a:srgbClr val="2F2FDD"/>
                </a:solidFill>
                <a:latin typeface="Inconsolata"/>
                <a:ea typeface="Inconsolata"/>
                <a:cs typeface="Inconsolata"/>
                <a:sym typeface="Inconsolata"/>
              </a:rPr>
              <a:t>User-Agent: Mozilla/4.0</a:t>
            </a:r>
            <a:endParaRPr b="1" sz="2400">
              <a:solidFill>
                <a:srgbClr val="2F2FDD"/>
              </a:solidFill>
              <a:latin typeface="Inconsolata"/>
              <a:ea typeface="Inconsolata"/>
              <a:cs typeface="Inconsolata"/>
              <a:sym typeface="Inconsolata"/>
            </a:endParaRPr>
          </a:p>
        </p:txBody>
      </p:sp>
      <p:sp>
        <p:nvSpPr>
          <p:cNvPr id="2358" name="Google Shape;2358;p1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59" name="Google Shape;2359;p130"/>
          <p:cNvSpPr txBox="1"/>
          <p:nvPr>
            <p:ph idx="2" type="subTitle"/>
          </p:nvPr>
        </p:nvSpPr>
        <p:spPr>
          <a:xfrm>
            <a:off x="6750550" y="569700"/>
            <a:ext cx="2218800" cy="46500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None/>
            </a:pPr>
            <a:r>
              <a:rPr b="1" lang="en" sz="1400">
                <a:solidFill>
                  <a:schemeClr val="dk1"/>
                </a:solidFill>
                <a:latin typeface="Inconsolata"/>
                <a:ea typeface="Inconsolata"/>
                <a:cs typeface="Inconsolata"/>
                <a:sym typeface="Inconsolata"/>
              </a:rPr>
              <a:t>Upgrade-Insecure-Requests</a:t>
            </a:r>
            <a:r>
              <a:rPr b="1" lang="en" sz="1400">
                <a:solidFill>
                  <a:schemeClr val="dk1"/>
                </a:solidFill>
                <a:latin typeface="Roboto"/>
                <a:ea typeface="Roboto"/>
                <a:cs typeface="Roboto"/>
                <a:sym typeface="Roboto"/>
              </a:rPr>
              <a:t> </a:t>
            </a:r>
            <a:r>
              <a:rPr lang="en" sz="1400">
                <a:solidFill>
                  <a:schemeClr val="dk1"/>
                </a:solidFill>
                <a:latin typeface="Roboto"/>
                <a:ea typeface="Roboto"/>
                <a:cs typeface="Roboto"/>
                <a:sym typeface="Roboto"/>
              </a:rPr>
              <a:t>tells the server to turn this HTTP connection into HTTPS, so the response and future communications will be encrypted.</a:t>
            </a:r>
            <a:endParaRPr sz="1400">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rPr b="1" lang="en" sz="1400">
                <a:solidFill>
                  <a:schemeClr val="dk1"/>
                </a:solidFill>
                <a:latin typeface="Inconsolata"/>
                <a:ea typeface="Inconsolata"/>
                <a:cs typeface="Inconsolata"/>
                <a:sym typeface="Inconsolata"/>
              </a:rPr>
              <a:t>Accept</a:t>
            </a:r>
            <a:r>
              <a:rPr lang="en" sz="1400">
                <a:solidFill>
                  <a:schemeClr val="dk1"/>
                </a:solidFill>
                <a:latin typeface="Roboto"/>
                <a:ea typeface="Roboto"/>
                <a:cs typeface="Roboto"/>
                <a:sym typeface="Roboto"/>
              </a:rPr>
              <a:t> tells the server that the client expects a JavaScript or HTML document in response, but will accept data of any type (</a:t>
            </a:r>
            <a:r>
              <a:rPr lang="en" sz="1400">
                <a:solidFill>
                  <a:schemeClr val="dk1"/>
                </a:solidFill>
                <a:latin typeface="Inconsolata"/>
                <a:ea typeface="Inconsolata"/>
                <a:cs typeface="Inconsolata"/>
                <a:sym typeface="Inconsolata"/>
              </a:rPr>
              <a:t>*/*</a:t>
            </a:r>
            <a:r>
              <a:rPr lang="en" sz="1400">
                <a:solidFill>
                  <a:schemeClr val="dk1"/>
                </a:solidFill>
                <a:latin typeface="Roboto"/>
                <a:ea typeface="Roboto"/>
                <a:cs typeface="Roboto"/>
                <a:sym typeface="Roboto"/>
              </a:rPr>
              <a:t>).</a:t>
            </a:r>
            <a:endParaRPr sz="1400">
              <a:solidFill>
                <a:schemeClr val="dk1"/>
              </a:solidFill>
              <a:latin typeface="Roboto"/>
              <a:ea typeface="Roboto"/>
              <a:cs typeface="Roboto"/>
              <a:sym typeface="Roboto"/>
            </a:endParaRPr>
          </a:p>
          <a:p>
            <a:pPr indent="0" lvl="0" marL="0" rtl="0" algn="l">
              <a:lnSpc>
                <a:spcPct val="115000"/>
              </a:lnSpc>
              <a:spcBef>
                <a:spcPts val="800"/>
              </a:spcBef>
              <a:spcAft>
                <a:spcPts val="800"/>
              </a:spcAft>
              <a:buNone/>
            </a:pPr>
            <a:r>
              <a:rPr b="1" lang="en" sz="1400">
                <a:solidFill>
                  <a:schemeClr val="dk1"/>
                </a:solidFill>
                <a:latin typeface="Inconsolata"/>
                <a:ea typeface="Inconsolata"/>
                <a:cs typeface="Inconsolata"/>
                <a:sym typeface="Inconsolata"/>
              </a:rPr>
              <a:t>User-Agent</a:t>
            </a:r>
            <a:r>
              <a:rPr b="1" lang="en" sz="1400">
                <a:solidFill>
                  <a:schemeClr val="dk1"/>
                </a:solidFill>
                <a:latin typeface="Roboto"/>
                <a:ea typeface="Roboto"/>
                <a:cs typeface="Roboto"/>
                <a:sym typeface="Roboto"/>
              </a:rPr>
              <a:t> </a:t>
            </a:r>
            <a:r>
              <a:rPr lang="en" sz="1400">
                <a:solidFill>
                  <a:schemeClr val="dk1"/>
                </a:solidFill>
                <a:latin typeface="Roboto"/>
                <a:ea typeface="Roboto"/>
                <a:cs typeface="Roboto"/>
                <a:sym typeface="Roboto"/>
              </a:rPr>
              <a:t>tells the server that this request comes from a Mozilla 4.0 browser.</a:t>
            </a:r>
            <a:endParaRPr b="1" sz="14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FDFE7"/>
            </a:gs>
            <a:gs pos="100000">
              <a:srgbClr val="577A8B"/>
            </a:gs>
          </a:gsLst>
          <a:lin ang="5400012" scaled="0"/>
        </a:gradFill>
      </p:bgPr>
    </p:bg>
    <p:spTree>
      <p:nvGrpSpPr>
        <p:cNvPr id="2363" name="Shape 2363"/>
        <p:cNvGrpSpPr/>
        <p:nvPr/>
      </p:nvGrpSpPr>
      <p:grpSpPr>
        <a:xfrm>
          <a:off x="0" y="0"/>
          <a:ext cx="0" cy="0"/>
          <a:chOff x="0" y="0"/>
          <a:chExt cx="0" cy="0"/>
        </a:xfrm>
      </p:grpSpPr>
      <p:sp>
        <p:nvSpPr>
          <p:cNvPr id="2364" name="Google Shape;2364;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Headers</a:t>
            </a:r>
            <a:endParaRPr/>
          </a:p>
        </p:txBody>
      </p:sp>
      <p:sp>
        <p:nvSpPr>
          <p:cNvPr id="2365" name="Google Shape;2365;p131"/>
          <p:cNvSpPr txBox="1"/>
          <p:nvPr>
            <p:ph idx="1" type="subTitle"/>
          </p:nvPr>
        </p:nvSpPr>
        <p:spPr>
          <a:xfrm>
            <a:off x="726075" y="675975"/>
            <a:ext cx="8341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Other important headers include: </a:t>
            </a:r>
            <a:endParaRPr>
              <a:latin typeface="Roboto Medium"/>
              <a:ea typeface="Roboto Medium"/>
              <a:cs typeface="Roboto Medium"/>
              <a:sym typeface="Roboto Medium"/>
            </a:endParaRPr>
          </a:p>
        </p:txBody>
      </p:sp>
      <p:sp>
        <p:nvSpPr>
          <p:cNvPr id="2366" name="Google Shape;2366;p1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67" name="Google Shape;2367;p131"/>
          <p:cNvSpPr/>
          <p:nvPr/>
        </p:nvSpPr>
        <p:spPr>
          <a:xfrm>
            <a:off x="490250" y="1183050"/>
            <a:ext cx="8117400" cy="3581700"/>
          </a:xfrm>
          <a:prstGeom prst="rect">
            <a:avLst/>
          </a:prstGeom>
          <a:solidFill>
            <a:schemeClr val="lt2"/>
          </a:solidFill>
          <a:ln>
            <a:noFill/>
          </a:ln>
          <a:effectLst>
            <a:outerShdw blurRad="200025" rotWithShape="0" algn="bl" dist="9525">
              <a:srgbClr val="000000">
                <a:alpha val="27000"/>
              </a:srgbClr>
            </a:outerShdw>
          </a:effectLst>
        </p:spPr>
        <p:txBody>
          <a:bodyPr anchorCtr="0" anchor="ctr" bIns="91425" lIns="91425" spcFirstLastPara="1" rIns="91425" wrap="square" tIns="91425">
            <a:noAutofit/>
          </a:bodyPr>
          <a:lstStyle/>
          <a:p>
            <a:pPr indent="0" lvl="0" marL="822960" marR="457200" rtl="0" algn="l">
              <a:lnSpc>
                <a:spcPct val="115000"/>
              </a:lnSpc>
              <a:spcBef>
                <a:spcPts val="0"/>
              </a:spcBef>
              <a:spcAft>
                <a:spcPts val="0"/>
              </a:spcAft>
              <a:buNone/>
            </a:pPr>
            <a:r>
              <a:rPr b="1" lang="en" sz="1600">
                <a:solidFill>
                  <a:schemeClr val="dk1"/>
                </a:solidFill>
                <a:latin typeface="Roboto"/>
                <a:ea typeface="Roboto"/>
                <a:cs typeface="Roboto"/>
                <a:sym typeface="Roboto"/>
              </a:rPr>
              <a:t>Authorization</a:t>
            </a:r>
            <a:r>
              <a:rPr lang="en" sz="1600">
                <a:solidFill>
                  <a:schemeClr val="dk1"/>
                </a:solidFill>
                <a:latin typeface="Roboto"/>
                <a:ea typeface="Roboto"/>
                <a:cs typeface="Roboto"/>
                <a:sym typeface="Roboto"/>
              </a:rPr>
              <a:t>: Contains credentials to authenticate a user with a server.</a:t>
            </a:r>
            <a:endParaRPr sz="1600">
              <a:solidFill>
                <a:schemeClr val="dk1"/>
              </a:solidFill>
              <a:latin typeface="Roboto"/>
              <a:ea typeface="Roboto"/>
              <a:cs typeface="Roboto"/>
              <a:sym typeface="Roboto"/>
            </a:endParaRPr>
          </a:p>
          <a:p>
            <a:pPr indent="0" lvl="0" marL="822960" marR="457200" rtl="0" algn="l">
              <a:lnSpc>
                <a:spcPct val="115000"/>
              </a:lnSpc>
              <a:spcBef>
                <a:spcPts val="1200"/>
              </a:spcBef>
              <a:spcAft>
                <a:spcPts val="0"/>
              </a:spcAft>
              <a:buNone/>
            </a:pPr>
            <a:r>
              <a:rPr b="1" lang="en" sz="1600">
                <a:solidFill>
                  <a:schemeClr val="dk1"/>
                </a:solidFill>
                <a:latin typeface="Roboto"/>
                <a:ea typeface="Roboto"/>
                <a:cs typeface="Roboto"/>
                <a:sym typeface="Roboto"/>
              </a:rPr>
              <a:t>Referer</a:t>
            </a:r>
            <a:r>
              <a:rPr lang="en" sz="1600">
                <a:solidFill>
                  <a:schemeClr val="dk1"/>
                </a:solidFill>
                <a:latin typeface="Roboto"/>
                <a:ea typeface="Roboto"/>
                <a:cs typeface="Roboto"/>
                <a:sym typeface="Roboto"/>
              </a:rPr>
              <a:t>: Contains the address of the previous webpage that linked to the currently requested page. Allows servers to identify where people are visiting from, and can use that data for analytics, logging, or optimized caching. (If a link from a Google search led to the current page, the referrer is Google.)</a:t>
            </a:r>
            <a:endParaRPr sz="1600">
              <a:solidFill>
                <a:schemeClr val="dk1"/>
              </a:solidFill>
              <a:latin typeface="Roboto"/>
              <a:ea typeface="Roboto"/>
              <a:cs typeface="Roboto"/>
              <a:sym typeface="Roboto"/>
            </a:endParaRPr>
          </a:p>
          <a:p>
            <a:pPr indent="0" lvl="0" marL="822960" marR="457200" rtl="0" algn="l">
              <a:lnSpc>
                <a:spcPct val="115000"/>
              </a:lnSpc>
              <a:spcBef>
                <a:spcPts val="1200"/>
              </a:spcBef>
              <a:spcAft>
                <a:spcPts val="1200"/>
              </a:spcAft>
              <a:buNone/>
            </a:pPr>
            <a:r>
              <a:rPr b="1" lang="en" sz="1600">
                <a:solidFill>
                  <a:schemeClr val="dk1"/>
                </a:solidFill>
                <a:latin typeface="Roboto"/>
                <a:ea typeface="Roboto"/>
                <a:cs typeface="Roboto"/>
                <a:sym typeface="Roboto"/>
              </a:rPr>
              <a:t>Cookie</a:t>
            </a:r>
            <a:r>
              <a:rPr lang="en" sz="1600">
                <a:solidFill>
                  <a:schemeClr val="dk1"/>
                </a:solidFill>
                <a:latin typeface="Roboto"/>
                <a:ea typeface="Roboto"/>
                <a:cs typeface="Roboto"/>
                <a:sym typeface="Roboto"/>
              </a:rPr>
              <a:t>: Contains stored HTTP cookies previously sent by the server with the Set-Cookie response header.</a:t>
            </a:r>
            <a:endParaRPr sz="1600">
              <a:solidFill>
                <a:srgbClr val="073763"/>
              </a:solidFill>
              <a:latin typeface="Roboto"/>
              <a:ea typeface="Roboto"/>
              <a:cs typeface="Roboto"/>
              <a:sym typeface="Roboto"/>
            </a:endParaRPr>
          </a:p>
        </p:txBody>
      </p:sp>
      <p:sp>
        <p:nvSpPr>
          <p:cNvPr id="2368" name="Google Shape;2368;p131"/>
          <p:cNvSpPr/>
          <p:nvPr/>
        </p:nvSpPr>
        <p:spPr>
          <a:xfrm>
            <a:off x="474600" y="773325"/>
            <a:ext cx="637500" cy="246600"/>
          </a:xfrm>
          <a:prstGeom prst="homePlate">
            <a:avLst>
              <a:gd fmla="val 50000" name="adj"/>
            </a:avLst>
          </a:prstGeom>
          <a:solidFill>
            <a:srgbClr val="9ADD7C"/>
          </a:solidFill>
          <a:ln>
            <a:noFill/>
          </a:ln>
          <a:effectLst>
            <a:outerShdw blurRad="142875" rotWithShape="0" algn="bl" dist="952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9" name="Google Shape;2369;p131"/>
          <p:cNvPicPr preferRelativeResize="0"/>
          <p:nvPr/>
        </p:nvPicPr>
        <p:blipFill rotWithShape="1">
          <a:blip r:embed="rId3">
            <a:alphaModFix amt="64000"/>
          </a:blip>
          <a:srcRect b="1276" l="0" r="0" t="1276"/>
          <a:stretch/>
        </p:blipFill>
        <p:spPr>
          <a:xfrm>
            <a:off x="659300" y="1532200"/>
            <a:ext cx="552575" cy="419942"/>
          </a:xfrm>
          <a:prstGeom prst="rect">
            <a:avLst/>
          </a:prstGeom>
          <a:noFill/>
          <a:ln>
            <a:noFill/>
          </a:ln>
        </p:spPr>
      </p:pic>
      <p:pic>
        <p:nvPicPr>
          <p:cNvPr id="2370" name="Google Shape;2370;p131"/>
          <p:cNvPicPr preferRelativeResize="0"/>
          <p:nvPr/>
        </p:nvPicPr>
        <p:blipFill rotWithShape="1">
          <a:blip r:embed="rId3">
            <a:alphaModFix amt="64000"/>
          </a:blip>
          <a:srcRect b="1276" l="0" r="0" t="1276"/>
          <a:stretch/>
        </p:blipFill>
        <p:spPr>
          <a:xfrm>
            <a:off x="659300" y="2031498"/>
            <a:ext cx="552575" cy="419942"/>
          </a:xfrm>
          <a:prstGeom prst="rect">
            <a:avLst/>
          </a:prstGeom>
          <a:noFill/>
          <a:ln>
            <a:noFill/>
          </a:ln>
        </p:spPr>
      </p:pic>
      <p:pic>
        <p:nvPicPr>
          <p:cNvPr id="2371" name="Google Shape;2371;p131"/>
          <p:cNvPicPr preferRelativeResize="0"/>
          <p:nvPr/>
        </p:nvPicPr>
        <p:blipFill rotWithShape="1">
          <a:blip r:embed="rId3">
            <a:alphaModFix amt="64000"/>
          </a:blip>
          <a:srcRect b="1276" l="0" r="0" t="1276"/>
          <a:stretch/>
        </p:blipFill>
        <p:spPr>
          <a:xfrm>
            <a:off x="659300" y="3606033"/>
            <a:ext cx="552575" cy="4199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75" name="Shape 2375"/>
        <p:cNvGrpSpPr/>
        <p:nvPr/>
      </p:nvGrpSpPr>
      <p:grpSpPr>
        <a:xfrm>
          <a:off x="0" y="0"/>
          <a:ext cx="0" cy="0"/>
          <a:chOff x="0" y="0"/>
          <a:chExt cx="0" cy="0"/>
        </a:xfrm>
      </p:grpSpPr>
      <p:sp>
        <p:nvSpPr>
          <p:cNvPr id="2376" name="Google Shape;2376;p132"/>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2"/>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2"/>
          <p:cNvSpPr txBox="1"/>
          <p:nvPr>
            <p:ph idx="2" type="subTitle"/>
          </p:nvPr>
        </p:nvSpPr>
        <p:spPr>
          <a:xfrm>
            <a:off x="6750550" y="910475"/>
            <a:ext cx="2312400" cy="42330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350">
                <a:latin typeface="Roboto"/>
                <a:ea typeface="Roboto"/>
                <a:cs typeface="Roboto"/>
                <a:sym typeface="Roboto"/>
              </a:rPr>
              <a:t>Query parameters are useful for specifying the parts of a resource to receive or send data.</a:t>
            </a:r>
            <a:endParaRPr sz="135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1350">
                <a:latin typeface="Roboto"/>
                <a:ea typeface="Roboto"/>
                <a:cs typeface="Roboto"/>
                <a:sym typeface="Roboto"/>
              </a:rPr>
              <a:t>This GET request specifically requests articles with two parameters: the </a:t>
            </a:r>
            <a:r>
              <a:rPr b="1" lang="en" sz="1350">
                <a:latin typeface="Inconsolata"/>
                <a:ea typeface="Inconsolata"/>
                <a:cs typeface="Inconsolata"/>
                <a:sym typeface="Inconsolata"/>
              </a:rPr>
              <a:t>latest</a:t>
            </a:r>
            <a:r>
              <a:rPr lang="en" sz="1350">
                <a:latin typeface="Roboto"/>
                <a:ea typeface="Roboto"/>
                <a:cs typeface="Roboto"/>
                <a:sym typeface="Roboto"/>
              </a:rPr>
              <a:t> articles, created by author </a:t>
            </a:r>
            <a:r>
              <a:rPr b="1" lang="en" sz="1350">
                <a:latin typeface="Inconsolata"/>
                <a:ea typeface="Inconsolata"/>
                <a:cs typeface="Inconsolata"/>
                <a:sym typeface="Inconsolata"/>
              </a:rPr>
              <a:t>jane</a:t>
            </a:r>
            <a:r>
              <a:rPr lang="en" sz="1350">
                <a:latin typeface="Roboto"/>
                <a:ea typeface="Roboto"/>
                <a:cs typeface="Roboto"/>
                <a:sym typeface="Roboto"/>
              </a:rPr>
              <a:t>.</a:t>
            </a:r>
            <a:endParaRPr sz="135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35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350">
              <a:latin typeface="Roboto"/>
              <a:ea typeface="Roboto"/>
              <a:cs typeface="Roboto"/>
              <a:sym typeface="Roboto"/>
            </a:endParaRPr>
          </a:p>
          <a:p>
            <a:pPr indent="0" lvl="0" marL="0" rtl="0" algn="l">
              <a:lnSpc>
                <a:spcPct val="115000"/>
              </a:lnSpc>
              <a:spcBef>
                <a:spcPts val="800"/>
              </a:spcBef>
              <a:spcAft>
                <a:spcPts val="800"/>
              </a:spcAft>
              <a:buClr>
                <a:schemeClr val="dk1"/>
              </a:buClr>
              <a:buSzPts val="1100"/>
              <a:buFont typeface="Arial"/>
              <a:buNone/>
            </a:pPr>
            <a:r>
              <a:t/>
            </a:r>
            <a:endParaRPr sz="1350">
              <a:latin typeface="Roboto"/>
              <a:ea typeface="Roboto"/>
              <a:cs typeface="Roboto"/>
              <a:sym typeface="Roboto"/>
            </a:endParaRPr>
          </a:p>
        </p:txBody>
      </p:sp>
      <p:sp>
        <p:nvSpPr>
          <p:cNvPr id="2379" name="Google Shape;2379;p132"/>
          <p:cNvSpPr txBox="1"/>
          <p:nvPr>
            <p:ph type="title"/>
          </p:nvPr>
        </p:nvSpPr>
        <p:spPr>
          <a:xfrm>
            <a:off x="-12300" y="0"/>
            <a:ext cx="62952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Requests with Query Parameters</a:t>
            </a:r>
            <a:endParaRPr/>
          </a:p>
        </p:txBody>
      </p:sp>
      <p:sp>
        <p:nvSpPr>
          <p:cNvPr id="2380" name="Google Shape;2380;p132"/>
          <p:cNvSpPr/>
          <p:nvPr/>
        </p:nvSpPr>
        <p:spPr>
          <a:xfrm>
            <a:off x="311250" y="1499050"/>
            <a:ext cx="6487800" cy="3125100"/>
          </a:xfrm>
          <a:prstGeom prst="rect">
            <a:avLst/>
          </a:prstGeom>
          <a:solidFill>
            <a:schemeClr val="lt2"/>
          </a:solidFill>
          <a:ln>
            <a:noFill/>
          </a:ln>
          <a:effectLst>
            <a:outerShdw blurRad="171450" rotWithShape="0" algn="bl" dist="9525">
              <a:srgbClr val="000000">
                <a:alpha val="28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b="1" lang="en" sz="1800">
                <a:solidFill>
                  <a:srgbClr val="2F2FDD"/>
                </a:solidFill>
                <a:latin typeface="Inconsolata"/>
                <a:ea typeface="Inconsolata"/>
                <a:cs typeface="Inconsolata"/>
                <a:sym typeface="Inconsolata"/>
              </a:rPr>
              <a:t>GET /articles?tag=latest&amp;author=jane HTTP/1.1</a:t>
            </a:r>
            <a:endParaRPr b="1" sz="1800">
              <a:solidFill>
                <a:srgbClr val="2F2FDD"/>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1800">
                <a:solidFill>
                  <a:srgbClr val="073763"/>
                </a:solidFill>
                <a:latin typeface="Inconsolata"/>
                <a:ea typeface="Inconsolata"/>
                <a:cs typeface="Inconsolata"/>
                <a:sym typeface="Inconsolata"/>
              </a:rPr>
              <a:t>Host: www.target-server.com</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1800">
                <a:solidFill>
                  <a:srgbClr val="073763"/>
                </a:solidFill>
                <a:latin typeface="Inconsolata"/>
                <a:ea typeface="Inconsolata"/>
                <a:cs typeface="Inconsolata"/>
                <a:sym typeface="Inconsolata"/>
              </a:rPr>
              <a:t>Connection: keep-alive</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1800">
                <a:solidFill>
                  <a:srgbClr val="073763"/>
                </a:solidFill>
                <a:latin typeface="Inconsolata"/>
                <a:ea typeface="Inconsolata"/>
                <a:cs typeface="Inconsolata"/>
                <a:sym typeface="Inconsolata"/>
              </a:rPr>
              <a:t>Upgrade-Insecure-Request: 1</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1800">
                <a:solidFill>
                  <a:srgbClr val="073763"/>
                </a:solidFill>
                <a:latin typeface="Inconsolata"/>
                <a:ea typeface="Inconsolata"/>
                <a:cs typeface="Inconsolata"/>
                <a:sym typeface="Inconsolata"/>
              </a:rPr>
              <a:t>Accept: text/js, text/html, */*</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1800">
                <a:solidFill>
                  <a:srgbClr val="073763"/>
                </a:solidFill>
                <a:latin typeface="Inconsolata"/>
                <a:ea typeface="Inconsolata"/>
                <a:cs typeface="Inconsolata"/>
                <a:sym typeface="Inconsolata"/>
              </a:rPr>
              <a:t>Accept-Language: en-us</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1800">
                <a:solidFill>
                  <a:srgbClr val="073763"/>
                </a:solidFill>
                <a:latin typeface="Inconsolata"/>
                <a:ea typeface="Inconsolata"/>
                <a:cs typeface="Inconsolata"/>
                <a:sym typeface="Inconsolata"/>
              </a:rPr>
              <a:t>Accept-Encoding: gzip, deflate</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1800">
                <a:solidFill>
                  <a:srgbClr val="073763"/>
                </a:solidFill>
                <a:latin typeface="Inconsolata"/>
                <a:ea typeface="Inconsolata"/>
                <a:cs typeface="Inconsolata"/>
                <a:sym typeface="Inconsolata"/>
              </a:rPr>
              <a:t>User-Agent: Mozilla/4.0</a:t>
            </a:r>
            <a:endParaRPr sz="1800">
              <a:solidFill>
                <a:srgbClr val="073763"/>
              </a:solidFill>
              <a:latin typeface="Roboto"/>
              <a:ea typeface="Roboto"/>
              <a:cs typeface="Roboto"/>
              <a:sym typeface="Roboto"/>
            </a:endParaRPr>
          </a:p>
        </p:txBody>
      </p:sp>
      <p:sp>
        <p:nvSpPr>
          <p:cNvPr id="2381" name="Google Shape;2381;p1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82" name="Google Shape;2382;p132"/>
          <p:cNvSpPr txBox="1"/>
          <p:nvPr>
            <p:ph idx="1" type="subTitle"/>
          </p:nvPr>
        </p:nvSpPr>
        <p:spPr>
          <a:xfrm>
            <a:off x="0" y="675975"/>
            <a:ext cx="5951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GET requests can also request data with </a:t>
            </a:r>
            <a:br>
              <a:rPr lang="en"/>
            </a:br>
            <a:r>
              <a:rPr lang="en"/>
              <a:t>query parameters.</a:t>
            </a:r>
            <a:endParaRPr/>
          </a:p>
        </p:txBody>
      </p:sp>
      <p:cxnSp>
        <p:nvCxnSpPr>
          <p:cNvPr id="2383" name="Google Shape;2383;p132"/>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87" name="Shape 2387"/>
        <p:cNvGrpSpPr/>
        <p:nvPr/>
      </p:nvGrpSpPr>
      <p:grpSpPr>
        <a:xfrm>
          <a:off x="0" y="0"/>
          <a:ext cx="0" cy="0"/>
          <a:chOff x="0" y="0"/>
          <a:chExt cx="0" cy="0"/>
        </a:xfrm>
      </p:grpSpPr>
      <p:sp>
        <p:nvSpPr>
          <p:cNvPr id="2388" name="Google Shape;2388;p133"/>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3"/>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3"/>
          <p:cNvSpPr txBox="1"/>
          <p:nvPr>
            <p:ph idx="2" type="subTitle"/>
          </p:nvPr>
        </p:nvSpPr>
        <p:spPr>
          <a:xfrm>
            <a:off x="6750550" y="910475"/>
            <a:ext cx="2312400" cy="42330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350">
                <a:latin typeface="Roboto"/>
                <a:ea typeface="Roboto"/>
                <a:cs typeface="Roboto"/>
                <a:sym typeface="Roboto"/>
              </a:rPr>
              <a:t>Query parameters are useful for specifying the parts of a resource to receive or send data.</a:t>
            </a:r>
            <a:endParaRPr sz="135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1350">
                <a:latin typeface="Roboto"/>
                <a:ea typeface="Roboto"/>
                <a:cs typeface="Roboto"/>
                <a:sym typeface="Roboto"/>
              </a:rPr>
              <a:t>This GET request specifically requests articles with two parameters: the </a:t>
            </a:r>
            <a:r>
              <a:rPr b="1" lang="en" sz="1350">
                <a:latin typeface="Inconsolata"/>
                <a:ea typeface="Inconsolata"/>
                <a:cs typeface="Inconsolata"/>
                <a:sym typeface="Inconsolata"/>
              </a:rPr>
              <a:t>latest</a:t>
            </a:r>
            <a:r>
              <a:rPr lang="en" sz="1350">
                <a:latin typeface="Roboto"/>
                <a:ea typeface="Roboto"/>
                <a:cs typeface="Roboto"/>
                <a:sym typeface="Roboto"/>
              </a:rPr>
              <a:t> articles, created by author </a:t>
            </a:r>
            <a:r>
              <a:rPr b="1" lang="en" sz="1350">
                <a:latin typeface="Inconsolata"/>
                <a:ea typeface="Inconsolata"/>
                <a:cs typeface="Inconsolata"/>
                <a:sym typeface="Inconsolata"/>
              </a:rPr>
              <a:t>jane</a:t>
            </a:r>
            <a:r>
              <a:rPr lang="en" sz="1350">
                <a:latin typeface="Roboto"/>
                <a:ea typeface="Roboto"/>
                <a:cs typeface="Roboto"/>
                <a:sym typeface="Roboto"/>
              </a:rPr>
              <a:t>.</a:t>
            </a:r>
            <a:endParaRPr sz="135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350">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t/>
            </a:r>
            <a:endParaRPr sz="1350">
              <a:latin typeface="Roboto"/>
              <a:ea typeface="Roboto"/>
              <a:cs typeface="Roboto"/>
              <a:sym typeface="Roboto"/>
            </a:endParaRPr>
          </a:p>
          <a:p>
            <a:pPr indent="0" lvl="0" marL="0" rtl="0" algn="l">
              <a:lnSpc>
                <a:spcPct val="115000"/>
              </a:lnSpc>
              <a:spcBef>
                <a:spcPts val="800"/>
              </a:spcBef>
              <a:spcAft>
                <a:spcPts val="800"/>
              </a:spcAft>
              <a:buClr>
                <a:schemeClr val="dk1"/>
              </a:buClr>
              <a:buSzPts val="1100"/>
              <a:buFont typeface="Arial"/>
              <a:buNone/>
            </a:pPr>
            <a:r>
              <a:t/>
            </a:r>
            <a:endParaRPr sz="1350">
              <a:latin typeface="Roboto"/>
              <a:ea typeface="Roboto"/>
              <a:cs typeface="Roboto"/>
              <a:sym typeface="Roboto"/>
            </a:endParaRPr>
          </a:p>
        </p:txBody>
      </p:sp>
      <p:sp>
        <p:nvSpPr>
          <p:cNvPr id="2391" name="Google Shape;2391;p133"/>
          <p:cNvSpPr txBox="1"/>
          <p:nvPr>
            <p:ph type="title"/>
          </p:nvPr>
        </p:nvSpPr>
        <p:spPr>
          <a:xfrm>
            <a:off x="-12300" y="0"/>
            <a:ext cx="62952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Requests with Query Parameters</a:t>
            </a:r>
            <a:endParaRPr/>
          </a:p>
        </p:txBody>
      </p:sp>
      <p:sp>
        <p:nvSpPr>
          <p:cNvPr id="2392" name="Google Shape;2392;p133"/>
          <p:cNvSpPr/>
          <p:nvPr/>
        </p:nvSpPr>
        <p:spPr>
          <a:xfrm>
            <a:off x="311250" y="1499050"/>
            <a:ext cx="6487800" cy="533700"/>
          </a:xfrm>
          <a:prstGeom prst="rect">
            <a:avLst/>
          </a:prstGeom>
          <a:solidFill>
            <a:schemeClr val="lt2"/>
          </a:solidFill>
          <a:ln>
            <a:noFill/>
          </a:ln>
          <a:effectLst>
            <a:outerShdw blurRad="171450" rotWithShape="0" algn="bl" dist="9525">
              <a:srgbClr val="000000">
                <a:alpha val="28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1800">
                <a:solidFill>
                  <a:srgbClr val="2F2FDD"/>
                </a:solidFill>
                <a:latin typeface="Inconsolata"/>
                <a:ea typeface="Inconsolata"/>
                <a:cs typeface="Inconsolata"/>
                <a:sym typeface="Inconsolata"/>
              </a:rPr>
              <a:t>GET /articles?tag=latest&amp;author=jane HTTP/1.1</a:t>
            </a:r>
            <a:endParaRPr sz="1800">
              <a:solidFill>
                <a:srgbClr val="2F2FDD"/>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t/>
            </a:r>
            <a:endParaRPr sz="1800">
              <a:solidFill>
                <a:srgbClr val="073763"/>
              </a:solidFill>
              <a:latin typeface="Roboto"/>
              <a:ea typeface="Roboto"/>
              <a:cs typeface="Roboto"/>
              <a:sym typeface="Roboto"/>
            </a:endParaRPr>
          </a:p>
        </p:txBody>
      </p:sp>
      <p:sp>
        <p:nvSpPr>
          <p:cNvPr id="2393" name="Google Shape;2393;p13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94" name="Google Shape;2394;p133"/>
          <p:cNvSpPr txBox="1"/>
          <p:nvPr>
            <p:ph idx="1" type="subTitle"/>
          </p:nvPr>
        </p:nvSpPr>
        <p:spPr>
          <a:xfrm>
            <a:off x="0" y="675975"/>
            <a:ext cx="5951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GET requests can also request data with </a:t>
            </a:r>
            <a:br>
              <a:rPr lang="en"/>
            </a:br>
            <a:r>
              <a:rPr lang="en"/>
              <a:t>query parameters.</a:t>
            </a:r>
            <a:endParaRPr/>
          </a:p>
        </p:txBody>
      </p:sp>
      <p:cxnSp>
        <p:nvCxnSpPr>
          <p:cNvPr id="2395" name="Google Shape;2395;p133"/>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396" name="Google Shape;2396;p133"/>
          <p:cNvSpPr/>
          <p:nvPr/>
        </p:nvSpPr>
        <p:spPr>
          <a:xfrm>
            <a:off x="311250" y="2796500"/>
            <a:ext cx="6487800" cy="533700"/>
          </a:xfrm>
          <a:prstGeom prst="rect">
            <a:avLst/>
          </a:prstGeom>
          <a:solidFill>
            <a:schemeClr val="lt2"/>
          </a:solidFill>
          <a:ln>
            <a:noFill/>
          </a:ln>
          <a:effectLst>
            <a:outerShdw blurRad="171450" rotWithShape="0" algn="bl" dist="9525">
              <a:srgbClr val="000000">
                <a:alpha val="28000"/>
              </a:srgbClr>
            </a:outerShdw>
          </a:effectLst>
        </p:spPr>
        <p:txBody>
          <a:bodyPr anchorCtr="0" anchor="ctr" bIns="91425" lIns="91425" spcFirstLastPara="1" rIns="91425" wrap="square" tIns="91425">
            <a:noAutofit/>
          </a:bodyPr>
          <a:lstStyle/>
          <a:p>
            <a:pPr indent="0" lvl="0" marL="182880" rtl="0" algn="l">
              <a:spcBef>
                <a:spcPts val="0"/>
              </a:spcBef>
              <a:spcAft>
                <a:spcPts val="0"/>
              </a:spcAft>
              <a:buNone/>
            </a:pPr>
            <a:r>
              <a:rPr lang="en" sz="1800">
                <a:solidFill>
                  <a:srgbClr val="0000FF"/>
                </a:solidFill>
                <a:latin typeface="Inconsolata"/>
                <a:ea typeface="Inconsolata"/>
                <a:cs typeface="Inconsolata"/>
                <a:sym typeface="Inconsolata"/>
              </a:rPr>
              <a:t>[path]?[firstParam]=[value]&amp;[secondParam]=[value]</a:t>
            </a:r>
            <a:endParaRPr sz="1800">
              <a:solidFill>
                <a:srgbClr val="073763"/>
              </a:solidFill>
              <a:latin typeface="Roboto"/>
              <a:ea typeface="Roboto"/>
              <a:cs typeface="Roboto"/>
              <a:sym typeface="Roboto"/>
            </a:endParaRPr>
          </a:p>
        </p:txBody>
      </p:sp>
      <p:sp>
        <p:nvSpPr>
          <p:cNvPr id="2397" name="Google Shape;2397;p133"/>
          <p:cNvSpPr txBox="1"/>
          <p:nvPr>
            <p:ph idx="1" type="subTitle"/>
          </p:nvPr>
        </p:nvSpPr>
        <p:spPr>
          <a:xfrm>
            <a:off x="67975" y="2232225"/>
            <a:ext cx="59514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syntax for parameters: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01" name="Shape 2401"/>
        <p:cNvGrpSpPr/>
        <p:nvPr/>
      </p:nvGrpSpPr>
      <p:grpSpPr>
        <a:xfrm>
          <a:off x="0" y="0"/>
          <a:ext cx="0" cy="0"/>
          <a:chOff x="0" y="0"/>
          <a:chExt cx="0" cy="0"/>
        </a:xfrm>
      </p:grpSpPr>
      <p:sp>
        <p:nvSpPr>
          <p:cNvPr id="2402" name="Google Shape;2402;p134"/>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3" name="Google Shape;2403;p134"/>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404" name="Google Shape;2404;p134"/>
          <p:cNvSpPr/>
          <p:nvPr/>
        </p:nvSpPr>
        <p:spPr>
          <a:xfrm>
            <a:off x="6453000" y="0"/>
            <a:ext cx="2691000" cy="5143500"/>
          </a:xfrm>
          <a:prstGeom prst="rect">
            <a:avLst/>
          </a:prstGeom>
          <a:gradFill>
            <a:gsLst>
              <a:gs pos="0">
                <a:srgbClr val="E7EEE4">
                  <a:alpha val="89940"/>
                </a:srgbClr>
              </a:gs>
              <a:gs pos="100000">
                <a:srgbClr val="9ADD7C">
                  <a:alpha val="8994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4"/>
          <p:cNvSpPr txBox="1"/>
          <p:nvPr>
            <p:ph idx="2" type="subTitle"/>
          </p:nvPr>
        </p:nvSpPr>
        <p:spPr>
          <a:xfrm>
            <a:off x="6750550" y="910475"/>
            <a:ext cx="2159400" cy="4233000"/>
          </a:xfrm>
          <a:prstGeom prst="rect">
            <a:avLst/>
          </a:prstGeom>
        </p:spPr>
        <p:txBody>
          <a:bodyPr anchorCtr="0" anchor="t" bIns="0" lIns="274300" spcFirstLastPara="1" rIns="0" wrap="square" tIns="45700">
            <a:noAutofit/>
          </a:bodyPr>
          <a:lstStyle/>
          <a:p>
            <a:pPr indent="0" lvl="0" marL="0" rtl="0" algn="l">
              <a:lnSpc>
                <a:spcPct val="115000"/>
              </a:lnSpc>
              <a:spcBef>
                <a:spcPts val="300"/>
              </a:spcBef>
              <a:spcAft>
                <a:spcPts val="1200"/>
              </a:spcAft>
              <a:buNone/>
            </a:pPr>
            <a:r>
              <a:rPr lang="en" sz="1400">
                <a:solidFill>
                  <a:srgbClr val="24292E"/>
                </a:solidFill>
                <a:latin typeface="Roboto"/>
                <a:ea typeface="Roboto"/>
                <a:cs typeface="Roboto"/>
                <a:sym typeface="Roboto"/>
              </a:rPr>
              <a:t>The request body may contain information such as login credentials or a file to be uploaded. </a:t>
            </a:r>
            <a:br>
              <a:rPr lang="en" sz="1400">
                <a:solidFill>
                  <a:srgbClr val="24292E"/>
                </a:solidFill>
                <a:latin typeface="Roboto"/>
                <a:ea typeface="Roboto"/>
                <a:cs typeface="Roboto"/>
                <a:sym typeface="Roboto"/>
              </a:rPr>
            </a:br>
            <a:br>
              <a:rPr lang="en" sz="1400">
                <a:solidFill>
                  <a:srgbClr val="24292E"/>
                </a:solidFill>
                <a:latin typeface="Roboto"/>
                <a:ea typeface="Roboto"/>
                <a:cs typeface="Roboto"/>
                <a:sym typeface="Roboto"/>
              </a:rPr>
            </a:br>
            <a:r>
              <a:rPr lang="en" sz="1400">
                <a:solidFill>
                  <a:srgbClr val="24292E"/>
                </a:solidFill>
                <a:latin typeface="Roboto"/>
                <a:ea typeface="Roboto"/>
                <a:cs typeface="Roboto"/>
                <a:sym typeface="Roboto"/>
              </a:rPr>
              <a:t>In the current example, our request body contains login credentials.</a:t>
            </a:r>
            <a:endParaRPr sz="1400">
              <a:latin typeface="Roboto"/>
              <a:ea typeface="Roboto"/>
              <a:cs typeface="Roboto"/>
              <a:sym typeface="Roboto"/>
            </a:endParaRPr>
          </a:p>
        </p:txBody>
      </p:sp>
      <p:sp>
        <p:nvSpPr>
          <p:cNvPr id="2406" name="Google Shape;2406;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Anatomy of a POST Request</a:t>
            </a:r>
            <a:endParaRPr/>
          </a:p>
        </p:txBody>
      </p:sp>
      <p:sp>
        <p:nvSpPr>
          <p:cNvPr id="2407" name="Google Shape;2407;p134"/>
          <p:cNvSpPr/>
          <p:nvPr/>
        </p:nvSpPr>
        <p:spPr>
          <a:xfrm>
            <a:off x="311250" y="1499050"/>
            <a:ext cx="6487800" cy="3141300"/>
          </a:xfrm>
          <a:prstGeom prst="rect">
            <a:avLst/>
          </a:prstGeom>
          <a:solidFill>
            <a:schemeClr val="lt2"/>
          </a:solidFill>
          <a:ln>
            <a:noFill/>
          </a:ln>
          <a:effectLst>
            <a:outerShdw blurRad="171450" rotWithShape="0" algn="bl" dist="9525">
              <a:srgbClr val="000000">
                <a:alpha val="24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1800">
                <a:solidFill>
                  <a:srgbClr val="073763"/>
                </a:solidFill>
                <a:latin typeface="Inconsolata"/>
                <a:ea typeface="Inconsolata"/>
                <a:cs typeface="Inconsolata"/>
                <a:sym typeface="Inconsolata"/>
              </a:rPr>
              <a:t>POST /api/users  HTTP/1.1</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1800">
                <a:solidFill>
                  <a:srgbClr val="073763"/>
                </a:solidFill>
                <a:latin typeface="Inconsolata"/>
                <a:ea typeface="Inconsolata"/>
                <a:cs typeface="Inconsolata"/>
                <a:sym typeface="Inconsolata"/>
              </a:rPr>
              <a:t>Host: www.target-server.com </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1800">
                <a:solidFill>
                  <a:srgbClr val="073763"/>
                </a:solidFill>
                <a:latin typeface="Inconsolata"/>
                <a:ea typeface="Inconsolata"/>
                <a:cs typeface="Inconsolata"/>
                <a:sym typeface="Inconsolata"/>
              </a:rPr>
              <a:t>User-Agent: Mozilla/4.0</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1800">
                <a:solidFill>
                  <a:srgbClr val="073763"/>
                </a:solidFill>
                <a:latin typeface="Inconsolata"/>
                <a:ea typeface="Inconsolata"/>
                <a:cs typeface="Inconsolata"/>
                <a:sym typeface="Inconsolata"/>
              </a:rPr>
              <a:t>Accept: */*</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1800">
                <a:solidFill>
                  <a:srgbClr val="073763"/>
                </a:solidFill>
                <a:latin typeface="Inconsolata"/>
                <a:ea typeface="Inconsolata"/>
                <a:cs typeface="Inconsolata"/>
                <a:sym typeface="Inconsolata"/>
              </a:rPr>
              <a:t>Content-Length: 23</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1800">
                <a:solidFill>
                  <a:srgbClr val="073763"/>
                </a:solidFill>
                <a:latin typeface="Inconsolata"/>
                <a:ea typeface="Inconsolata"/>
                <a:cs typeface="Inconsolata"/>
                <a:sym typeface="Inconsolata"/>
              </a:rPr>
              <a:t>Content-Type: application/x-www-form-urlencoded</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18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1800">
                <a:solidFill>
                  <a:srgbClr val="2F2FDD"/>
                </a:solidFill>
                <a:latin typeface="Inconsolata"/>
                <a:ea typeface="Inconsolata"/>
                <a:cs typeface="Inconsolata"/>
                <a:sym typeface="Inconsolata"/>
              </a:rPr>
              <a:t>username=Jane+Doe&amp;password=p455</a:t>
            </a:r>
            <a:endParaRPr b="1" sz="1800">
              <a:solidFill>
                <a:srgbClr val="2F2FDD"/>
              </a:solidFill>
              <a:latin typeface="Inconsolata"/>
              <a:ea typeface="Inconsolata"/>
              <a:cs typeface="Inconsolata"/>
              <a:sym typeface="Inconsolata"/>
            </a:endParaRPr>
          </a:p>
        </p:txBody>
      </p:sp>
      <p:sp>
        <p:nvSpPr>
          <p:cNvPr id="2408" name="Google Shape;2408;p1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409" name="Google Shape;2409;p134"/>
          <p:cNvSpPr txBox="1"/>
          <p:nvPr>
            <p:ph idx="1" type="subTitle"/>
          </p:nvPr>
        </p:nvSpPr>
        <p:spPr>
          <a:xfrm>
            <a:off x="0" y="675975"/>
            <a:ext cx="6869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HTTP POST requests are similar to GET requests, but include a request body below the whitespace.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08"/>
          <p:cNvSpPr txBox="1"/>
          <p:nvPr>
            <p:ph type="title"/>
          </p:nvPr>
        </p:nvSpPr>
        <p:spPr>
          <a:xfrm>
            <a:off x="274350" y="16513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000">
                <a:latin typeface="Roboto Light"/>
                <a:ea typeface="Roboto Light"/>
                <a:cs typeface="Roboto Light"/>
                <a:sym typeface="Roboto Light"/>
              </a:rPr>
              <a:t>The Web</a:t>
            </a:r>
            <a:r>
              <a:rPr lang="en"/>
              <a:t> </a:t>
            </a:r>
            <a:endParaRPr/>
          </a:p>
          <a:p>
            <a:pPr indent="0" lvl="0" marL="0" rtl="0" algn="ctr">
              <a:spcBef>
                <a:spcPts val="0"/>
              </a:spcBef>
              <a:spcAft>
                <a:spcPts val="0"/>
              </a:spcAft>
              <a:buNone/>
            </a:pPr>
            <a:r>
              <a:rPr lang="en"/>
              <a:t>from a </a:t>
            </a:r>
            <a:r>
              <a:rPr lang="en"/>
              <a:t>Security</a:t>
            </a:r>
            <a:r>
              <a:rPr lang="en"/>
              <a:t> Perspective</a:t>
            </a:r>
            <a:endParaRPr/>
          </a:p>
        </p:txBody>
      </p:sp>
      <p:sp>
        <p:nvSpPr>
          <p:cNvPr id="2060" name="Google Shape;2060;p10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13" name="Shape 2413"/>
        <p:cNvGrpSpPr/>
        <p:nvPr/>
      </p:nvGrpSpPr>
      <p:grpSpPr>
        <a:xfrm>
          <a:off x="0" y="0"/>
          <a:ext cx="0" cy="0"/>
          <a:chOff x="0" y="0"/>
          <a:chExt cx="0" cy="0"/>
        </a:xfrm>
      </p:grpSpPr>
      <p:sp>
        <p:nvSpPr>
          <p:cNvPr id="2414" name="Google Shape;2414;p135"/>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Anatomy of an HTTP Response</a:t>
            </a:r>
            <a:endParaRPr/>
          </a:p>
        </p:txBody>
      </p:sp>
      <p:sp>
        <p:nvSpPr>
          <p:cNvPr id="2416" name="Google Shape;2416;p135"/>
          <p:cNvSpPr/>
          <p:nvPr/>
        </p:nvSpPr>
        <p:spPr>
          <a:xfrm>
            <a:off x="315925" y="794638"/>
            <a:ext cx="8512500" cy="4018200"/>
          </a:xfrm>
          <a:prstGeom prst="rect">
            <a:avLst/>
          </a:prstGeom>
          <a:solidFill>
            <a:schemeClr val="lt2"/>
          </a:solidFill>
          <a:ln>
            <a:noFill/>
          </a:ln>
          <a:effectLst>
            <a:outerShdw blurRad="200025" rotWithShape="0" algn="bl" dist="9525">
              <a:srgbClr val="000000">
                <a:alpha val="27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HTTP/1.1 200 OK</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Date: Nov 12 02:12:12 2018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Server: Apache/2.4.7 (Ubuntu)</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X-powered-By: PHP/5.5.9-lubuntu4.21</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Cache-Control: no-cache</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Set-Cookie: SESSID=8toks; httponly</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Content-Encoding: gzip</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Content-Length: 698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function getStats(event)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a:t>
            </a:r>
            <a:endParaRPr sz="2000">
              <a:solidFill>
                <a:srgbClr val="073763"/>
              </a:solidFill>
              <a:latin typeface="Inconsolata"/>
              <a:ea typeface="Inconsolata"/>
              <a:cs typeface="Inconsolata"/>
              <a:sym typeface="Inconsolata"/>
            </a:endParaRPr>
          </a:p>
        </p:txBody>
      </p:sp>
      <p:sp>
        <p:nvSpPr>
          <p:cNvPr id="2417" name="Google Shape;2417;p135"/>
          <p:cNvSpPr txBox="1"/>
          <p:nvPr/>
        </p:nvSpPr>
        <p:spPr>
          <a:xfrm>
            <a:off x="5977325" y="829325"/>
            <a:ext cx="28509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Status Line</a:t>
            </a:r>
            <a:endParaRPr sz="2000">
              <a:latin typeface="Roboto Medium"/>
              <a:ea typeface="Roboto Medium"/>
              <a:cs typeface="Roboto Medium"/>
              <a:sym typeface="Roboto Medium"/>
            </a:endParaRPr>
          </a:p>
        </p:txBody>
      </p:sp>
      <p:sp>
        <p:nvSpPr>
          <p:cNvPr id="2418" name="Google Shape;2418;p135"/>
          <p:cNvSpPr/>
          <p:nvPr/>
        </p:nvSpPr>
        <p:spPr>
          <a:xfrm>
            <a:off x="5123225" y="1372125"/>
            <a:ext cx="882300" cy="1941300"/>
          </a:xfrm>
          <a:prstGeom prst="rightBrace">
            <a:avLst>
              <a:gd fmla="val 0" name="adj1"/>
              <a:gd fmla="val 49402"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5"/>
          <p:cNvSpPr/>
          <p:nvPr/>
        </p:nvSpPr>
        <p:spPr>
          <a:xfrm>
            <a:off x="5123225" y="4019150"/>
            <a:ext cx="786000" cy="675000"/>
          </a:xfrm>
          <a:prstGeom prst="rightBrace">
            <a:avLst>
              <a:gd fmla="val 0" name="adj1"/>
              <a:gd fmla="val 49402"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421" name="Google Shape;2421;p135"/>
          <p:cNvSpPr txBox="1"/>
          <p:nvPr/>
        </p:nvSpPr>
        <p:spPr>
          <a:xfrm>
            <a:off x="5977325" y="2093675"/>
            <a:ext cx="28509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Headers</a:t>
            </a:r>
            <a:endParaRPr sz="2000">
              <a:latin typeface="Roboto Medium"/>
              <a:ea typeface="Roboto Medium"/>
              <a:cs typeface="Roboto Medium"/>
              <a:sym typeface="Roboto Medium"/>
            </a:endParaRPr>
          </a:p>
        </p:txBody>
      </p:sp>
      <p:sp>
        <p:nvSpPr>
          <p:cNvPr id="2422" name="Google Shape;2422;p135"/>
          <p:cNvSpPr txBox="1"/>
          <p:nvPr/>
        </p:nvSpPr>
        <p:spPr>
          <a:xfrm>
            <a:off x="5977325" y="3395125"/>
            <a:ext cx="28509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Whitespace</a:t>
            </a:r>
            <a:endParaRPr sz="2000">
              <a:latin typeface="Roboto Medium"/>
              <a:ea typeface="Roboto Medium"/>
              <a:cs typeface="Roboto Medium"/>
              <a:sym typeface="Roboto Medium"/>
            </a:endParaRPr>
          </a:p>
        </p:txBody>
      </p:sp>
      <p:sp>
        <p:nvSpPr>
          <p:cNvPr id="2423" name="Google Shape;2423;p135"/>
          <p:cNvSpPr/>
          <p:nvPr/>
        </p:nvSpPr>
        <p:spPr>
          <a:xfrm rot="10800000">
            <a:off x="5118425" y="979150"/>
            <a:ext cx="782700" cy="246600"/>
          </a:xfrm>
          <a:prstGeom prst="homePlate">
            <a:avLst>
              <a:gd fmla="val 50000" name="adj"/>
            </a:avLst>
          </a:prstGeom>
          <a:solidFill>
            <a:srgbClr val="9ADD7C"/>
          </a:solidFill>
          <a:ln>
            <a:noFill/>
          </a:ln>
          <a:effectLst>
            <a:outerShdw blurRad="142875" rotWithShape="0" algn="bl" dist="952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5"/>
          <p:cNvSpPr/>
          <p:nvPr/>
        </p:nvSpPr>
        <p:spPr>
          <a:xfrm rot="10800000">
            <a:off x="5118425" y="3511675"/>
            <a:ext cx="782700" cy="246600"/>
          </a:xfrm>
          <a:prstGeom prst="homePlate">
            <a:avLst>
              <a:gd fmla="val 50000" name="adj"/>
            </a:avLst>
          </a:prstGeom>
          <a:solidFill>
            <a:srgbClr val="9ADD7C"/>
          </a:solidFill>
          <a:ln>
            <a:noFill/>
          </a:ln>
          <a:effectLst>
            <a:outerShdw blurRad="142875" rotWithShape="0" algn="bl" dist="9525">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5"/>
          <p:cNvSpPr txBox="1"/>
          <p:nvPr/>
        </p:nvSpPr>
        <p:spPr>
          <a:xfrm>
            <a:off x="5977325" y="4099975"/>
            <a:ext cx="28923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Response Body</a:t>
            </a:r>
            <a:endParaRPr sz="2000">
              <a:latin typeface="Roboto Medium"/>
              <a:ea typeface="Roboto Medium"/>
              <a:cs typeface="Roboto Medium"/>
              <a:sym typeface="Roboto Medium"/>
            </a:endParaRPr>
          </a:p>
        </p:txBody>
      </p:sp>
      <p:cxnSp>
        <p:nvCxnSpPr>
          <p:cNvPr id="2426" name="Google Shape;2426;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136"/>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6"/>
          <p:cNvSpPr/>
          <p:nvPr/>
        </p:nvSpPr>
        <p:spPr>
          <a:xfrm>
            <a:off x="6333975" y="0"/>
            <a:ext cx="2810100" cy="5143500"/>
          </a:xfrm>
          <a:prstGeom prst="rect">
            <a:avLst/>
          </a:prstGeom>
          <a:gradFill>
            <a:gsLst>
              <a:gs pos="0">
                <a:srgbClr val="E7EEE4">
                  <a:alpha val="89940"/>
                </a:srgbClr>
              </a:gs>
              <a:gs pos="100000">
                <a:srgbClr val="9ADD7C">
                  <a:alpha val="899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3" name="Google Shape;2433;p136"/>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434" name="Google Shape;2434;p136"/>
          <p:cNvSpPr txBox="1"/>
          <p:nvPr>
            <p:ph idx="2" type="subTitle"/>
          </p:nvPr>
        </p:nvSpPr>
        <p:spPr>
          <a:xfrm>
            <a:off x="6333975" y="757475"/>
            <a:ext cx="2559000" cy="31872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None/>
            </a:pPr>
            <a:r>
              <a:rPr lang="en" sz="1400">
                <a:latin typeface="Roboto"/>
                <a:ea typeface="Roboto"/>
                <a:cs typeface="Roboto"/>
                <a:sym typeface="Roboto"/>
              </a:rPr>
              <a:t>A </a:t>
            </a:r>
            <a:r>
              <a:rPr b="1" lang="en" sz="1400">
                <a:latin typeface="Roboto"/>
                <a:ea typeface="Roboto"/>
                <a:cs typeface="Roboto"/>
                <a:sym typeface="Roboto"/>
              </a:rPr>
              <a:t>status line</a:t>
            </a:r>
            <a:r>
              <a:rPr lang="en" sz="1400">
                <a:latin typeface="Roboto"/>
                <a:ea typeface="Roboto"/>
                <a:cs typeface="Roboto"/>
                <a:sym typeface="Roboto"/>
              </a:rPr>
              <a:t> contains the response status code and phrase that translates the result, such as OK or Error.</a:t>
            </a:r>
            <a:endParaRPr sz="1400">
              <a:latin typeface="Roboto"/>
              <a:ea typeface="Roboto"/>
              <a:cs typeface="Roboto"/>
              <a:sym typeface="Roboto"/>
            </a:endParaRPr>
          </a:p>
          <a:p>
            <a:pPr indent="0" lvl="0" marL="0" rtl="0" algn="l">
              <a:lnSpc>
                <a:spcPct val="115000"/>
              </a:lnSpc>
              <a:spcBef>
                <a:spcPts val="800"/>
              </a:spcBef>
              <a:spcAft>
                <a:spcPts val="0"/>
              </a:spcAft>
              <a:buNone/>
            </a:pPr>
            <a:r>
              <a:rPr b="1" lang="en" sz="1400">
                <a:latin typeface="Roboto"/>
                <a:ea typeface="Roboto"/>
                <a:cs typeface="Roboto"/>
                <a:sym typeface="Roboto"/>
              </a:rPr>
              <a:t>Headers</a:t>
            </a:r>
            <a:r>
              <a:rPr lang="en" sz="1400">
                <a:latin typeface="Roboto"/>
                <a:ea typeface="Roboto"/>
                <a:cs typeface="Roboto"/>
                <a:sym typeface="Roboto"/>
              </a:rPr>
              <a:t> contain additional information about the response, similar to response headers.</a:t>
            </a:r>
            <a:endParaRPr sz="1400">
              <a:latin typeface="Roboto"/>
              <a:ea typeface="Roboto"/>
              <a:cs typeface="Roboto"/>
              <a:sym typeface="Roboto"/>
            </a:endParaRPr>
          </a:p>
          <a:p>
            <a:pPr indent="0" lvl="0" marL="0" rtl="0" algn="l">
              <a:lnSpc>
                <a:spcPct val="115000"/>
              </a:lnSpc>
              <a:spcBef>
                <a:spcPts val="800"/>
              </a:spcBef>
              <a:spcAft>
                <a:spcPts val="0"/>
              </a:spcAft>
              <a:buNone/>
            </a:pPr>
            <a:r>
              <a:rPr lang="en" sz="1400">
                <a:latin typeface="Roboto"/>
                <a:ea typeface="Roboto"/>
                <a:cs typeface="Roboto"/>
                <a:sym typeface="Roboto"/>
              </a:rPr>
              <a:t>A </a:t>
            </a:r>
            <a:r>
              <a:rPr b="1" lang="en" sz="1400">
                <a:latin typeface="Roboto"/>
                <a:ea typeface="Roboto"/>
                <a:cs typeface="Roboto"/>
                <a:sym typeface="Roboto"/>
              </a:rPr>
              <a:t>whitespace</a:t>
            </a:r>
            <a:r>
              <a:rPr lang="en" sz="1400">
                <a:latin typeface="Roboto"/>
                <a:ea typeface="Roboto"/>
                <a:cs typeface="Roboto"/>
                <a:sym typeface="Roboto"/>
              </a:rPr>
              <a:t> separates the header with the following response body.</a:t>
            </a:r>
            <a:endParaRPr sz="1400">
              <a:latin typeface="Roboto"/>
              <a:ea typeface="Roboto"/>
              <a:cs typeface="Roboto"/>
              <a:sym typeface="Roboto"/>
            </a:endParaRPr>
          </a:p>
          <a:p>
            <a:pPr indent="0" lvl="0" marL="0" rtl="0" algn="l">
              <a:lnSpc>
                <a:spcPct val="115000"/>
              </a:lnSpc>
              <a:spcBef>
                <a:spcPts val="800"/>
              </a:spcBef>
              <a:spcAft>
                <a:spcPts val="800"/>
              </a:spcAft>
              <a:buNone/>
            </a:pPr>
            <a:r>
              <a:rPr lang="en" sz="1400">
                <a:latin typeface="Roboto"/>
                <a:ea typeface="Roboto"/>
                <a:cs typeface="Roboto"/>
                <a:sym typeface="Roboto"/>
              </a:rPr>
              <a:t>A </a:t>
            </a:r>
            <a:r>
              <a:rPr b="1" lang="en" sz="1400">
                <a:latin typeface="Roboto"/>
                <a:ea typeface="Roboto"/>
                <a:cs typeface="Roboto"/>
                <a:sym typeface="Roboto"/>
              </a:rPr>
              <a:t>response body</a:t>
            </a:r>
            <a:r>
              <a:rPr lang="en" sz="1400">
                <a:latin typeface="Roboto"/>
                <a:ea typeface="Roboto"/>
                <a:cs typeface="Roboto"/>
                <a:sym typeface="Roboto"/>
              </a:rPr>
              <a:t> contains the resource requested by the client.</a:t>
            </a:r>
            <a:endParaRPr sz="1400">
              <a:latin typeface="Roboto"/>
              <a:ea typeface="Roboto"/>
              <a:cs typeface="Roboto"/>
              <a:sym typeface="Roboto"/>
            </a:endParaRPr>
          </a:p>
        </p:txBody>
      </p:sp>
      <p:sp>
        <p:nvSpPr>
          <p:cNvPr id="2435" name="Google Shape;2435;p136"/>
          <p:cNvSpPr/>
          <p:nvPr/>
        </p:nvSpPr>
        <p:spPr>
          <a:xfrm>
            <a:off x="311250" y="798925"/>
            <a:ext cx="5745000" cy="3917700"/>
          </a:xfrm>
          <a:prstGeom prst="rect">
            <a:avLst/>
          </a:prstGeom>
          <a:solidFill>
            <a:schemeClr val="lt2"/>
          </a:solidFill>
          <a:ln>
            <a:noFill/>
          </a:ln>
          <a:effectLst>
            <a:outerShdw blurRad="171450" rotWithShape="0" algn="bl" dist="9525">
              <a:srgbClr val="000000">
                <a:alpha val="24000"/>
              </a:srgbClr>
            </a:outerShdw>
          </a:effectLst>
        </p:spPr>
        <p:txBody>
          <a:bodyPr anchorCtr="0" anchor="t" bIns="91425" lIns="91425" spcFirstLastPara="1" rIns="91425" wrap="square" tIns="91425">
            <a:noAutofit/>
          </a:bodyPr>
          <a:lstStyle/>
          <a:p>
            <a:pPr indent="0" lvl="0" marL="182880" rtl="0" algn="l">
              <a:spcBef>
                <a:spcPts val="0"/>
              </a:spcBef>
              <a:spcAft>
                <a:spcPts val="0"/>
              </a:spcAft>
              <a:buClr>
                <a:schemeClr val="dk1"/>
              </a:buClr>
              <a:buSzPts val="1100"/>
              <a:buFont typeface="Arial"/>
              <a:buNone/>
            </a:pPr>
            <a:r>
              <a:rPr lang="en" sz="2000">
                <a:solidFill>
                  <a:srgbClr val="073763"/>
                </a:solidFill>
                <a:latin typeface="Inconsolata"/>
                <a:ea typeface="Inconsolata"/>
                <a:cs typeface="Inconsolata"/>
                <a:sym typeface="Inconsolata"/>
              </a:rPr>
              <a:t>HTTP/1.1 200 OK</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2000">
                <a:solidFill>
                  <a:srgbClr val="073763"/>
                </a:solidFill>
                <a:latin typeface="Inconsolata"/>
                <a:ea typeface="Inconsolata"/>
                <a:cs typeface="Inconsolata"/>
                <a:sym typeface="Inconsolata"/>
              </a:rPr>
              <a:t>Date: Nov 12 02:12:12 2018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2000">
                <a:solidFill>
                  <a:srgbClr val="073763"/>
                </a:solidFill>
                <a:latin typeface="Inconsolata"/>
                <a:ea typeface="Inconsolata"/>
                <a:cs typeface="Inconsolata"/>
                <a:sym typeface="Inconsolata"/>
              </a:rPr>
              <a:t>Server: Apache/2.4.7 (Ubuntu)</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2000">
                <a:solidFill>
                  <a:srgbClr val="073763"/>
                </a:solidFill>
                <a:latin typeface="Inconsolata"/>
                <a:ea typeface="Inconsolata"/>
                <a:cs typeface="Inconsolata"/>
                <a:sym typeface="Inconsolata"/>
              </a:rPr>
              <a:t>X-powered-By: PHP/5.5.9-lubuntu4.21</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2000">
                <a:solidFill>
                  <a:srgbClr val="073763"/>
                </a:solidFill>
                <a:latin typeface="Inconsolata"/>
                <a:ea typeface="Inconsolata"/>
                <a:cs typeface="Inconsolata"/>
                <a:sym typeface="Inconsolata"/>
              </a:rPr>
              <a:t>Cache-Control: no-cache</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2000">
                <a:solidFill>
                  <a:srgbClr val="073763"/>
                </a:solidFill>
                <a:latin typeface="Inconsolata"/>
                <a:ea typeface="Inconsolata"/>
                <a:cs typeface="Inconsolata"/>
                <a:sym typeface="Inconsolata"/>
              </a:rPr>
              <a:t>Set-Cookie: SESSID=8toks; httponly</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2000">
                <a:solidFill>
                  <a:srgbClr val="073763"/>
                </a:solidFill>
                <a:latin typeface="Inconsolata"/>
                <a:ea typeface="Inconsolata"/>
                <a:cs typeface="Inconsolata"/>
                <a:sym typeface="Inconsolata"/>
              </a:rPr>
              <a:t>Content-Encoding: gzip</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2000">
                <a:solidFill>
                  <a:srgbClr val="073763"/>
                </a:solidFill>
                <a:latin typeface="Inconsolata"/>
                <a:ea typeface="Inconsolata"/>
                <a:cs typeface="Inconsolata"/>
                <a:sym typeface="Inconsolata"/>
              </a:rPr>
              <a:t>Content-Length: 698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Clr>
                <a:schemeClr val="dk1"/>
              </a:buClr>
              <a:buSzPts val="1100"/>
              <a:buFont typeface="Arial"/>
              <a:buNone/>
            </a:pPr>
            <a:r>
              <a:rPr lang="en" sz="2000">
                <a:solidFill>
                  <a:srgbClr val="073763"/>
                </a:solidFill>
                <a:latin typeface="Inconsolata"/>
                <a:ea typeface="Inconsolata"/>
                <a:cs typeface="Inconsolata"/>
                <a:sym typeface="Inconsolata"/>
              </a:rPr>
              <a:t>function getStats(event)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a:t>
            </a:r>
            <a:endParaRPr sz="1800">
              <a:solidFill>
                <a:srgbClr val="073763"/>
              </a:solidFill>
              <a:latin typeface="Inconsolata"/>
              <a:ea typeface="Inconsolata"/>
              <a:cs typeface="Inconsolata"/>
              <a:sym typeface="Inconsolata"/>
            </a:endParaRPr>
          </a:p>
        </p:txBody>
      </p:sp>
      <p:sp>
        <p:nvSpPr>
          <p:cNvPr id="2436" name="Google Shape;2436;p136"/>
          <p:cNvSpPr txBox="1"/>
          <p:nvPr>
            <p:ph type="title"/>
          </p:nvPr>
        </p:nvSpPr>
        <p:spPr>
          <a:xfrm>
            <a:off x="-12425" y="0"/>
            <a:ext cx="61623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Anatomy of an HTTP Response</a:t>
            </a:r>
            <a:endParaRPr/>
          </a:p>
        </p:txBody>
      </p:sp>
      <p:sp>
        <p:nvSpPr>
          <p:cNvPr id="2437" name="Google Shape;2437;p1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137"/>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7"/>
          <p:cNvSpPr/>
          <p:nvPr/>
        </p:nvSpPr>
        <p:spPr>
          <a:xfrm>
            <a:off x="6333975" y="0"/>
            <a:ext cx="2810100" cy="5143500"/>
          </a:xfrm>
          <a:prstGeom prst="rect">
            <a:avLst/>
          </a:prstGeom>
          <a:gradFill>
            <a:gsLst>
              <a:gs pos="0">
                <a:srgbClr val="E7EEE4">
                  <a:alpha val="89940"/>
                </a:srgbClr>
              </a:gs>
              <a:gs pos="100000">
                <a:srgbClr val="9ADD7C">
                  <a:alpha val="899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4" name="Google Shape;2444;p137"/>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445" name="Google Shape;2445;p137"/>
          <p:cNvSpPr txBox="1"/>
          <p:nvPr>
            <p:ph idx="2" type="subTitle"/>
          </p:nvPr>
        </p:nvSpPr>
        <p:spPr>
          <a:xfrm>
            <a:off x="6333975" y="757475"/>
            <a:ext cx="2559000" cy="31872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None/>
            </a:pPr>
            <a:r>
              <a:rPr lang="en" sz="1400">
                <a:latin typeface="Roboto"/>
                <a:ea typeface="Roboto"/>
                <a:cs typeface="Roboto"/>
                <a:sym typeface="Roboto"/>
              </a:rPr>
              <a:t>The response uses unencrypted </a:t>
            </a:r>
            <a:r>
              <a:rPr b="1" lang="en" sz="1400">
                <a:latin typeface="Inconsolata"/>
                <a:ea typeface="Inconsolata"/>
                <a:cs typeface="Inconsolata"/>
                <a:sym typeface="Inconsolata"/>
              </a:rPr>
              <a:t>HTTP/1.1</a:t>
            </a:r>
            <a:r>
              <a:rPr lang="en" sz="1400">
                <a:latin typeface="Roboto"/>
                <a:ea typeface="Roboto"/>
                <a:cs typeface="Roboto"/>
                <a:sym typeface="Roboto"/>
              </a:rPr>
              <a:t>.</a:t>
            </a:r>
            <a:endParaRPr sz="1400">
              <a:latin typeface="Roboto"/>
              <a:ea typeface="Roboto"/>
              <a:cs typeface="Roboto"/>
              <a:sym typeface="Roboto"/>
            </a:endParaRPr>
          </a:p>
          <a:p>
            <a:pPr indent="0" lvl="0" marL="0" rtl="0" algn="l">
              <a:lnSpc>
                <a:spcPct val="115000"/>
              </a:lnSpc>
              <a:spcBef>
                <a:spcPts val="800"/>
              </a:spcBef>
              <a:spcAft>
                <a:spcPts val="1200"/>
              </a:spcAft>
              <a:buNone/>
            </a:pPr>
            <a:r>
              <a:rPr lang="en" sz="1400">
                <a:latin typeface="Roboto"/>
                <a:ea typeface="Roboto"/>
                <a:cs typeface="Roboto"/>
                <a:sym typeface="Roboto"/>
              </a:rPr>
              <a:t>The status code is </a:t>
            </a:r>
            <a:r>
              <a:rPr b="1" lang="en" sz="1400">
                <a:latin typeface="Inconsolata"/>
                <a:ea typeface="Inconsolata"/>
                <a:cs typeface="Inconsolata"/>
                <a:sym typeface="Inconsolata"/>
              </a:rPr>
              <a:t>200 OK</a:t>
            </a:r>
            <a:r>
              <a:rPr lang="en" sz="1400">
                <a:latin typeface="Roboto"/>
                <a:ea typeface="Roboto"/>
                <a:cs typeface="Roboto"/>
                <a:sym typeface="Roboto"/>
              </a:rPr>
              <a:t>, meaning the request was processed properly.</a:t>
            </a:r>
            <a:endParaRPr sz="1400">
              <a:latin typeface="Roboto"/>
              <a:ea typeface="Roboto"/>
              <a:cs typeface="Roboto"/>
              <a:sym typeface="Roboto"/>
            </a:endParaRPr>
          </a:p>
        </p:txBody>
      </p:sp>
      <p:sp>
        <p:nvSpPr>
          <p:cNvPr id="2446" name="Google Shape;2446;p137"/>
          <p:cNvSpPr/>
          <p:nvPr/>
        </p:nvSpPr>
        <p:spPr>
          <a:xfrm>
            <a:off x="311250" y="798925"/>
            <a:ext cx="5745000" cy="3917700"/>
          </a:xfrm>
          <a:prstGeom prst="rect">
            <a:avLst/>
          </a:prstGeom>
          <a:solidFill>
            <a:schemeClr val="lt2"/>
          </a:solidFill>
          <a:ln>
            <a:noFill/>
          </a:ln>
          <a:effectLst>
            <a:outerShdw blurRad="171450" rotWithShape="0" algn="bl" dist="9525">
              <a:srgbClr val="000000">
                <a:alpha val="24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b="1" lang="en" sz="2000">
                <a:solidFill>
                  <a:srgbClr val="2F2FDD"/>
                </a:solidFill>
                <a:latin typeface="Inconsolata"/>
                <a:ea typeface="Inconsolata"/>
                <a:cs typeface="Inconsolata"/>
                <a:sym typeface="Inconsolata"/>
              </a:rPr>
              <a:t>HTTP/1.1 200 OK</a:t>
            </a:r>
            <a:endParaRPr b="1" sz="2000">
              <a:solidFill>
                <a:srgbClr val="2F2FDD"/>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Date: Nov 12 02:12:12 2018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Server: Apache/2.4.7 (Ubuntu)</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X-powered-By: PHP/5.5.9-lubuntu4.21</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Cache-Control: no-cache</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Set-Cookie: SESSID=8toks; httponly</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Content-Encoding: gzip</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Content-Length: 698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function getStats(event)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a:t>
            </a:r>
            <a:endParaRPr sz="2000">
              <a:solidFill>
                <a:srgbClr val="073763"/>
              </a:solidFill>
              <a:latin typeface="Inconsolata"/>
              <a:ea typeface="Inconsolata"/>
              <a:cs typeface="Inconsolata"/>
              <a:sym typeface="Inconsolata"/>
            </a:endParaRPr>
          </a:p>
        </p:txBody>
      </p:sp>
      <p:sp>
        <p:nvSpPr>
          <p:cNvPr id="2447" name="Google Shape;2447;p13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Anatomy of an HTTP Response</a:t>
            </a:r>
            <a:endParaRPr/>
          </a:p>
        </p:txBody>
      </p:sp>
      <p:sp>
        <p:nvSpPr>
          <p:cNvPr id="2448" name="Google Shape;2448;p13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sp>
        <p:nvSpPr>
          <p:cNvPr id="2453" name="Google Shape;2453;p138"/>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8"/>
          <p:cNvSpPr/>
          <p:nvPr/>
        </p:nvSpPr>
        <p:spPr>
          <a:xfrm>
            <a:off x="6333975" y="0"/>
            <a:ext cx="2810100" cy="5143500"/>
          </a:xfrm>
          <a:prstGeom prst="rect">
            <a:avLst/>
          </a:prstGeom>
          <a:gradFill>
            <a:gsLst>
              <a:gs pos="0">
                <a:srgbClr val="E7EEE4">
                  <a:alpha val="89940"/>
                </a:srgbClr>
              </a:gs>
              <a:gs pos="100000">
                <a:srgbClr val="9ADD7C">
                  <a:alpha val="899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5" name="Google Shape;2455;p138"/>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456" name="Google Shape;2456;p138"/>
          <p:cNvSpPr txBox="1"/>
          <p:nvPr>
            <p:ph idx="2" type="subTitle"/>
          </p:nvPr>
        </p:nvSpPr>
        <p:spPr>
          <a:xfrm>
            <a:off x="6333975" y="757475"/>
            <a:ext cx="2559000" cy="3187200"/>
          </a:xfrm>
          <a:prstGeom prst="rect">
            <a:avLst/>
          </a:prstGeom>
        </p:spPr>
        <p:txBody>
          <a:bodyPr anchorCtr="0" anchor="t" bIns="0" lIns="274300" spcFirstLastPara="1" rIns="0" wrap="square" tIns="45700">
            <a:noAutofit/>
          </a:bodyPr>
          <a:lstStyle/>
          <a:p>
            <a:pPr indent="0" lvl="0" marL="0" rtl="0" algn="l">
              <a:lnSpc>
                <a:spcPct val="115000"/>
              </a:lnSpc>
              <a:spcBef>
                <a:spcPts val="0"/>
              </a:spcBef>
              <a:spcAft>
                <a:spcPts val="0"/>
              </a:spcAft>
              <a:buNone/>
            </a:pPr>
            <a:r>
              <a:rPr b="1" lang="en" sz="1400">
                <a:latin typeface="Inconsolata"/>
                <a:ea typeface="Inconsolata"/>
                <a:cs typeface="Inconsolata"/>
                <a:sym typeface="Inconsolata"/>
              </a:rPr>
              <a:t>Date</a:t>
            </a:r>
            <a:r>
              <a:rPr lang="en" sz="1400">
                <a:latin typeface="Roboto"/>
                <a:ea typeface="Roboto"/>
                <a:cs typeface="Roboto"/>
                <a:sym typeface="Roboto"/>
              </a:rPr>
              <a:t> contains a timestamp of when the response was generated.</a:t>
            </a:r>
            <a:endParaRPr sz="1400">
              <a:latin typeface="Roboto"/>
              <a:ea typeface="Roboto"/>
              <a:cs typeface="Roboto"/>
              <a:sym typeface="Roboto"/>
            </a:endParaRPr>
          </a:p>
          <a:p>
            <a:pPr indent="0" lvl="0" marL="0" rtl="0" algn="l">
              <a:lnSpc>
                <a:spcPct val="115000"/>
              </a:lnSpc>
              <a:spcBef>
                <a:spcPts val="800"/>
              </a:spcBef>
              <a:spcAft>
                <a:spcPts val="800"/>
              </a:spcAft>
              <a:buNone/>
            </a:pPr>
            <a:r>
              <a:rPr b="1" lang="en" sz="1400">
                <a:latin typeface="Inconsolata"/>
                <a:ea typeface="Inconsolata"/>
                <a:cs typeface="Inconsolata"/>
                <a:sym typeface="Inconsolata"/>
              </a:rPr>
              <a:t>Server</a:t>
            </a:r>
            <a:r>
              <a:rPr b="1" lang="en" sz="1400">
                <a:latin typeface="Roboto"/>
                <a:ea typeface="Roboto"/>
                <a:cs typeface="Roboto"/>
                <a:sym typeface="Roboto"/>
              </a:rPr>
              <a:t> </a:t>
            </a:r>
            <a:r>
              <a:rPr lang="en" sz="1400">
                <a:latin typeface="Roboto"/>
                <a:ea typeface="Roboto"/>
                <a:cs typeface="Roboto"/>
                <a:sym typeface="Roboto"/>
              </a:rPr>
              <a:t>indicates the server is running PHP version 5.5.9 on Lubuntu with kernel version 4.21.</a:t>
            </a:r>
            <a:endParaRPr sz="1800">
              <a:solidFill>
                <a:srgbClr val="2F2FDD"/>
              </a:solidFill>
              <a:latin typeface="Roboto"/>
              <a:ea typeface="Roboto"/>
              <a:cs typeface="Roboto"/>
              <a:sym typeface="Roboto"/>
            </a:endParaRPr>
          </a:p>
        </p:txBody>
      </p:sp>
      <p:sp>
        <p:nvSpPr>
          <p:cNvPr id="2457" name="Google Shape;2457;p138"/>
          <p:cNvSpPr/>
          <p:nvPr/>
        </p:nvSpPr>
        <p:spPr>
          <a:xfrm>
            <a:off x="311250" y="798925"/>
            <a:ext cx="5745000" cy="3917700"/>
          </a:xfrm>
          <a:prstGeom prst="rect">
            <a:avLst/>
          </a:prstGeom>
          <a:solidFill>
            <a:schemeClr val="lt2"/>
          </a:solidFill>
          <a:ln>
            <a:noFill/>
          </a:ln>
          <a:effectLst>
            <a:outerShdw blurRad="171450" rotWithShape="0" algn="bl" dist="9525">
              <a:srgbClr val="000000">
                <a:alpha val="24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HTTP/1.1 200 OK</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000">
                <a:solidFill>
                  <a:srgbClr val="073763"/>
                </a:solidFill>
                <a:latin typeface="Inconsolata"/>
                <a:ea typeface="Inconsolata"/>
                <a:cs typeface="Inconsolata"/>
                <a:sym typeface="Inconsolata"/>
              </a:rPr>
              <a:t>Date: Nov 12 02:12:12 2018</a:t>
            </a:r>
            <a:endParaRPr b="1"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000">
                <a:solidFill>
                  <a:srgbClr val="073763"/>
                </a:solidFill>
                <a:latin typeface="Inconsolata"/>
                <a:ea typeface="Inconsolata"/>
                <a:cs typeface="Inconsolata"/>
                <a:sym typeface="Inconsolata"/>
              </a:rPr>
              <a:t>Server: Apache/2.4.7 (Ubuntu)</a:t>
            </a:r>
            <a:endParaRPr b="1"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000">
                <a:solidFill>
                  <a:srgbClr val="073763"/>
                </a:solidFill>
                <a:latin typeface="Inconsolata"/>
                <a:ea typeface="Inconsolata"/>
                <a:cs typeface="Inconsolata"/>
                <a:sym typeface="Inconsolata"/>
              </a:rPr>
              <a:t>X-powered-By: PHP/5.5.9-lubuntu4.21</a:t>
            </a:r>
            <a:endParaRPr b="1"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Cache-Control: no-cache</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Set-Cookie: SESSID=8toks; httponly</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Content-Encoding: gzip</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Content-Length: 698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function getStats(event)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a:t>
            </a:r>
            <a:endParaRPr b="1" sz="2000">
              <a:solidFill>
                <a:srgbClr val="2F2FDD"/>
              </a:solidFill>
              <a:latin typeface="Inconsolata"/>
              <a:ea typeface="Inconsolata"/>
              <a:cs typeface="Inconsolata"/>
              <a:sym typeface="Inconsolata"/>
            </a:endParaRPr>
          </a:p>
        </p:txBody>
      </p:sp>
      <p:sp>
        <p:nvSpPr>
          <p:cNvPr id="2458" name="Google Shape;2458;p138"/>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HTTP Response: Status Line</a:t>
            </a:r>
            <a:endParaRPr/>
          </a:p>
        </p:txBody>
      </p:sp>
      <p:sp>
        <p:nvSpPr>
          <p:cNvPr id="2459" name="Google Shape;2459;p13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sp>
        <p:nvSpPr>
          <p:cNvPr id="2464" name="Google Shape;2464;p139"/>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9"/>
          <p:cNvSpPr/>
          <p:nvPr/>
        </p:nvSpPr>
        <p:spPr>
          <a:xfrm>
            <a:off x="6333975" y="0"/>
            <a:ext cx="2810100" cy="5143500"/>
          </a:xfrm>
          <a:prstGeom prst="rect">
            <a:avLst/>
          </a:prstGeom>
          <a:gradFill>
            <a:gsLst>
              <a:gs pos="0">
                <a:srgbClr val="E7EEE4">
                  <a:alpha val="89940"/>
                </a:srgbClr>
              </a:gs>
              <a:gs pos="100000">
                <a:srgbClr val="9ADD7C">
                  <a:alpha val="899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6" name="Google Shape;2466;p139"/>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467" name="Google Shape;2467;p139"/>
          <p:cNvSpPr txBox="1"/>
          <p:nvPr>
            <p:ph idx="2" type="subTitle"/>
          </p:nvPr>
        </p:nvSpPr>
        <p:spPr>
          <a:xfrm>
            <a:off x="6333975" y="757475"/>
            <a:ext cx="2559000" cy="3187200"/>
          </a:xfrm>
          <a:prstGeom prst="rect">
            <a:avLst/>
          </a:prstGeom>
        </p:spPr>
        <p:txBody>
          <a:bodyPr anchorCtr="0" anchor="t" bIns="0" lIns="274300" spcFirstLastPara="1" rIns="0" wrap="square" tIns="45700">
            <a:noAutofit/>
          </a:bodyPr>
          <a:lstStyle/>
          <a:p>
            <a:pPr indent="0" lvl="0" marL="0" rtl="0" algn="l">
              <a:lnSpc>
                <a:spcPct val="115000"/>
              </a:lnSpc>
              <a:spcBef>
                <a:spcPts val="300"/>
              </a:spcBef>
              <a:spcAft>
                <a:spcPts val="0"/>
              </a:spcAft>
              <a:buNone/>
            </a:pPr>
            <a:r>
              <a:rPr b="1" lang="en" sz="1400">
                <a:solidFill>
                  <a:srgbClr val="24292E"/>
                </a:solidFill>
                <a:latin typeface="Inconsolata"/>
                <a:ea typeface="Inconsolata"/>
                <a:cs typeface="Inconsolata"/>
                <a:sym typeface="Inconsolata"/>
              </a:rPr>
              <a:t>Set-Cookie</a:t>
            </a:r>
            <a:r>
              <a:rPr b="1" lang="en" sz="1400">
                <a:solidFill>
                  <a:srgbClr val="24292E"/>
                </a:solidFill>
                <a:latin typeface="Roboto"/>
                <a:ea typeface="Roboto"/>
                <a:cs typeface="Roboto"/>
                <a:sym typeface="Roboto"/>
              </a:rPr>
              <a:t> </a:t>
            </a:r>
            <a:r>
              <a:rPr lang="en" sz="1400">
                <a:solidFill>
                  <a:srgbClr val="24292E"/>
                </a:solidFill>
                <a:latin typeface="Roboto"/>
                <a:ea typeface="Roboto"/>
                <a:cs typeface="Roboto"/>
                <a:sym typeface="Roboto"/>
              </a:rPr>
              <a:t>tells the client </a:t>
            </a:r>
            <a:br>
              <a:rPr lang="en" sz="1400">
                <a:solidFill>
                  <a:srgbClr val="24292E"/>
                </a:solidFill>
                <a:latin typeface="Roboto"/>
                <a:ea typeface="Roboto"/>
                <a:cs typeface="Roboto"/>
                <a:sym typeface="Roboto"/>
              </a:rPr>
            </a:br>
            <a:r>
              <a:rPr lang="en" sz="1400">
                <a:solidFill>
                  <a:srgbClr val="24292E"/>
                </a:solidFill>
                <a:latin typeface="Roboto"/>
                <a:ea typeface="Roboto"/>
                <a:cs typeface="Roboto"/>
                <a:sym typeface="Roboto"/>
              </a:rPr>
              <a:t>to create a cookie called </a:t>
            </a:r>
            <a:r>
              <a:rPr b="1" lang="en" sz="1400">
                <a:solidFill>
                  <a:srgbClr val="24292E"/>
                </a:solidFill>
                <a:latin typeface="Inconsolata"/>
                <a:ea typeface="Inconsolata"/>
                <a:cs typeface="Inconsolata"/>
                <a:sym typeface="Inconsolata"/>
              </a:rPr>
              <a:t>SESSID</a:t>
            </a:r>
            <a:r>
              <a:rPr lang="en" sz="1400">
                <a:solidFill>
                  <a:srgbClr val="24292E"/>
                </a:solidFill>
                <a:latin typeface="Roboto"/>
                <a:ea typeface="Roboto"/>
                <a:cs typeface="Roboto"/>
                <a:sym typeface="Roboto"/>
              </a:rPr>
              <a:t> with the value </a:t>
            </a:r>
            <a:r>
              <a:rPr b="1" lang="en" sz="1400">
                <a:solidFill>
                  <a:srgbClr val="24292E"/>
                </a:solidFill>
                <a:latin typeface="Inconsolata"/>
                <a:ea typeface="Inconsolata"/>
                <a:cs typeface="Inconsolata"/>
                <a:sym typeface="Inconsolata"/>
              </a:rPr>
              <a:t>8toks</a:t>
            </a:r>
            <a:r>
              <a:rPr lang="en" sz="1400">
                <a:solidFill>
                  <a:srgbClr val="24292E"/>
                </a:solidFill>
                <a:latin typeface="Roboto"/>
                <a:ea typeface="Roboto"/>
                <a:cs typeface="Roboto"/>
                <a:sym typeface="Roboto"/>
              </a:rPr>
              <a:t>, and that this cookie can </a:t>
            </a:r>
            <a:br>
              <a:rPr lang="en" sz="1400">
                <a:solidFill>
                  <a:srgbClr val="24292E"/>
                </a:solidFill>
                <a:latin typeface="Roboto"/>
                <a:ea typeface="Roboto"/>
                <a:cs typeface="Roboto"/>
                <a:sym typeface="Roboto"/>
              </a:rPr>
            </a:br>
            <a:r>
              <a:rPr lang="en" sz="1400">
                <a:solidFill>
                  <a:srgbClr val="24292E"/>
                </a:solidFill>
                <a:latin typeface="Roboto"/>
                <a:ea typeface="Roboto"/>
                <a:cs typeface="Roboto"/>
                <a:sym typeface="Roboto"/>
              </a:rPr>
              <a:t>only be set by the server </a:t>
            </a:r>
            <a:br>
              <a:rPr lang="en" sz="1400">
                <a:solidFill>
                  <a:srgbClr val="24292E"/>
                </a:solidFill>
                <a:latin typeface="Roboto"/>
                <a:ea typeface="Roboto"/>
                <a:cs typeface="Roboto"/>
                <a:sym typeface="Roboto"/>
              </a:rPr>
            </a:br>
            <a:r>
              <a:rPr lang="en" sz="1400">
                <a:solidFill>
                  <a:srgbClr val="24292E"/>
                </a:solidFill>
                <a:latin typeface="Roboto"/>
                <a:ea typeface="Roboto"/>
                <a:cs typeface="Roboto"/>
                <a:sym typeface="Roboto"/>
              </a:rPr>
              <a:t>with HTTP. </a:t>
            </a:r>
            <a:endParaRPr sz="1400">
              <a:solidFill>
                <a:srgbClr val="24292E"/>
              </a:solidFill>
              <a:latin typeface="Roboto"/>
              <a:ea typeface="Roboto"/>
              <a:cs typeface="Roboto"/>
              <a:sym typeface="Roboto"/>
            </a:endParaRPr>
          </a:p>
          <a:p>
            <a:pPr indent="0" lvl="0" marL="0" rtl="0" algn="l">
              <a:lnSpc>
                <a:spcPct val="115000"/>
              </a:lnSpc>
              <a:spcBef>
                <a:spcPts val="300"/>
              </a:spcBef>
              <a:spcAft>
                <a:spcPts val="0"/>
              </a:spcAft>
              <a:buNone/>
            </a:pPr>
            <a:r>
              <a:t/>
            </a:r>
            <a:endParaRPr sz="1400">
              <a:solidFill>
                <a:srgbClr val="24292E"/>
              </a:solidFill>
              <a:latin typeface="Roboto"/>
              <a:ea typeface="Roboto"/>
              <a:cs typeface="Roboto"/>
              <a:sym typeface="Roboto"/>
            </a:endParaRPr>
          </a:p>
          <a:p>
            <a:pPr indent="0" lvl="0" marL="0" rtl="0" algn="l">
              <a:lnSpc>
                <a:spcPct val="115000"/>
              </a:lnSpc>
              <a:spcBef>
                <a:spcPts val="300"/>
              </a:spcBef>
              <a:spcAft>
                <a:spcPts val="0"/>
              </a:spcAft>
              <a:buNone/>
            </a:pPr>
            <a:r>
              <a:rPr lang="en" sz="1400">
                <a:solidFill>
                  <a:srgbClr val="24292E"/>
                </a:solidFill>
                <a:latin typeface="Roboto"/>
                <a:ea typeface="Roboto"/>
                <a:cs typeface="Roboto"/>
                <a:sym typeface="Roboto"/>
              </a:rPr>
              <a:t>We'll discuss cookies </a:t>
            </a:r>
            <a:br>
              <a:rPr lang="en" sz="1400">
                <a:solidFill>
                  <a:srgbClr val="24292E"/>
                </a:solidFill>
                <a:latin typeface="Roboto"/>
                <a:ea typeface="Roboto"/>
                <a:cs typeface="Roboto"/>
                <a:sym typeface="Roboto"/>
              </a:rPr>
            </a:br>
            <a:r>
              <a:rPr lang="en" sz="1400">
                <a:solidFill>
                  <a:srgbClr val="24292E"/>
                </a:solidFill>
                <a:latin typeface="Roboto"/>
                <a:ea typeface="Roboto"/>
                <a:cs typeface="Roboto"/>
                <a:sym typeface="Roboto"/>
              </a:rPr>
              <a:t>and </a:t>
            </a:r>
            <a:r>
              <a:rPr b="1" lang="en" sz="1400">
                <a:solidFill>
                  <a:srgbClr val="24292E"/>
                </a:solidFill>
                <a:latin typeface="Inconsolata"/>
                <a:ea typeface="Inconsolata"/>
                <a:cs typeface="Inconsolata"/>
                <a:sym typeface="Inconsolata"/>
              </a:rPr>
              <a:t>httponly</a:t>
            </a:r>
            <a:r>
              <a:rPr lang="en" sz="1400">
                <a:solidFill>
                  <a:srgbClr val="24292E"/>
                </a:solidFill>
                <a:latin typeface="Roboto"/>
                <a:ea typeface="Roboto"/>
                <a:cs typeface="Roboto"/>
                <a:sym typeface="Roboto"/>
              </a:rPr>
              <a:t> in greater detail later.</a:t>
            </a:r>
            <a:endParaRPr b="1" sz="1400">
              <a:latin typeface="Roboto"/>
              <a:ea typeface="Roboto"/>
              <a:cs typeface="Roboto"/>
              <a:sym typeface="Roboto"/>
            </a:endParaRPr>
          </a:p>
        </p:txBody>
      </p:sp>
      <p:sp>
        <p:nvSpPr>
          <p:cNvPr id="2468" name="Google Shape;2468;p139"/>
          <p:cNvSpPr/>
          <p:nvPr/>
        </p:nvSpPr>
        <p:spPr>
          <a:xfrm>
            <a:off x="311250" y="798925"/>
            <a:ext cx="5745000" cy="3917700"/>
          </a:xfrm>
          <a:prstGeom prst="rect">
            <a:avLst/>
          </a:prstGeom>
          <a:solidFill>
            <a:schemeClr val="lt2"/>
          </a:solidFill>
          <a:ln>
            <a:noFill/>
          </a:ln>
          <a:effectLst>
            <a:outerShdw blurRad="171450" rotWithShape="0" algn="bl" dist="9525">
              <a:srgbClr val="000000">
                <a:alpha val="24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HTTP/1.1 200 OK</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Date: Nov 12 02:12:12 2018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Server: Apache/2.4.7 (Ubuntu)</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X-powered-By: PHP/5.5.9-lubuntu4.21</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Cache-Control: no-cache</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000">
                <a:solidFill>
                  <a:srgbClr val="073763"/>
                </a:solidFill>
                <a:latin typeface="Inconsolata"/>
                <a:ea typeface="Inconsolata"/>
                <a:cs typeface="Inconsolata"/>
                <a:sym typeface="Inconsolata"/>
              </a:rPr>
              <a:t>Set-Cookie: SESSID=8toks; httponly</a:t>
            </a:r>
            <a:endParaRPr b="1"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Content-Encoding: gzip</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Content-Length: 698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function getStats(event)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a:t>
            </a:r>
            <a:endParaRPr sz="2000">
              <a:solidFill>
                <a:srgbClr val="073763"/>
              </a:solidFill>
              <a:latin typeface="Inconsolata"/>
              <a:ea typeface="Inconsolata"/>
              <a:cs typeface="Inconsolata"/>
              <a:sym typeface="Inconsolata"/>
            </a:endParaRPr>
          </a:p>
        </p:txBody>
      </p:sp>
      <p:sp>
        <p:nvSpPr>
          <p:cNvPr id="2469" name="Google Shape;2469;p139"/>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HTTP Response: Status Line</a:t>
            </a:r>
            <a:endParaRPr/>
          </a:p>
        </p:txBody>
      </p:sp>
      <p:sp>
        <p:nvSpPr>
          <p:cNvPr id="2470" name="Google Shape;2470;p13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140"/>
          <p:cNvSpPr/>
          <p:nvPr/>
        </p:nvSpPr>
        <p:spPr>
          <a:xfrm>
            <a:off x="0" y="0"/>
            <a:ext cx="9144000" cy="5143500"/>
          </a:xfrm>
          <a:prstGeom prst="rect">
            <a:avLst/>
          </a:prstGeom>
          <a:gradFill>
            <a:gsLst>
              <a:gs pos="0">
                <a:srgbClr val="CFDFE7"/>
              </a:gs>
              <a:gs pos="100000">
                <a:srgbClr val="577A8B"/>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40"/>
          <p:cNvSpPr/>
          <p:nvPr/>
        </p:nvSpPr>
        <p:spPr>
          <a:xfrm>
            <a:off x="6333975" y="0"/>
            <a:ext cx="2810100" cy="5143500"/>
          </a:xfrm>
          <a:prstGeom prst="rect">
            <a:avLst/>
          </a:prstGeom>
          <a:gradFill>
            <a:gsLst>
              <a:gs pos="0">
                <a:srgbClr val="E7EEE4">
                  <a:alpha val="89940"/>
                </a:srgbClr>
              </a:gs>
              <a:gs pos="100000">
                <a:srgbClr val="9ADD7C">
                  <a:alpha val="8994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7" name="Google Shape;2477;p140"/>
          <p:cNvCxnSpPr/>
          <p:nvPr/>
        </p:nvCxnSpPr>
        <p:spPr>
          <a:xfrm>
            <a:off x="274375" y="640080"/>
            <a:ext cx="5745000" cy="0"/>
          </a:xfrm>
          <a:prstGeom prst="straightConnector1">
            <a:avLst/>
          </a:prstGeom>
          <a:noFill/>
          <a:ln cap="flat" cmpd="sng" w="9525">
            <a:solidFill>
              <a:schemeClr val="dk2"/>
            </a:solidFill>
            <a:prstDash val="solid"/>
            <a:round/>
            <a:headEnd len="med" w="med" type="none"/>
            <a:tailEnd len="med" w="med" type="none"/>
          </a:ln>
        </p:spPr>
      </p:cxnSp>
      <p:sp>
        <p:nvSpPr>
          <p:cNvPr id="2478" name="Google Shape;2478;p140"/>
          <p:cNvSpPr txBox="1"/>
          <p:nvPr>
            <p:ph idx="2" type="subTitle"/>
          </p:nvPr>
        </p:nvSpPr>
        <p:spPr>
          <a:xfrm>
            <a:off x="6333975" y="3215100"/>
            <a:ext cx="2559000" cy="1818300"/>
          </a:xfrm>
          <a:prstGeom prst="rect">
            <a:avLst/>
          </a:prstGeom>
        </p:spPr>
        <p:txBody>
          <a:bodyPr anchorCtr="0" anchor="t" bIns="0" lIns="274300" spcFirstLastPara="1" rIns="0" wrap="square" tIns="45700">
            <a:noAutofit/>
          </a:bodyPr>
          <a:lstStyle/>
          <a:p>
            <a:pPr indent="0" lvl="0" marL="0" rtl="0" algn="l">
              <a:lnSpc>
                <a:spcPct val="115000"/>
              </a:lnSpc>
              <a:spcBef>
                <a:spcPts val="300"/>
              </a:spcBef>
              <a:spcAft>
                <a:spcPts val="0"/>
              </a:spcAft>
              <a:buNone/>
            </a:pPr>
            <a:r>
              <a:rPr lang="en" sz="1400">
                <a:solidFill>
                  <a:schemeClr val="dk1"/>
                </a:solidFill>
                <a:latin typeface="Roboto"/>
                <a:ea typeface="Roboto"/>
                <a:cs typeface="Roboto"/>
                <a:sym typeface="Roboto"/>
              </a:rPr>
              <a:t>Below the whitespace is the response body, which contains the source code of the resource requested in the GET request. </a:t>
            </a:r>
            <a:endParaRPr b="1" sz="1400">
              <a:solidFill>
                <a:srgbClr val="24292E"/>
              </a:solidFill>
              <a:latin typeface="Roboto"/>
              <a:ea typeface="Roboto"/>
              <a:cs typeface="Roboto"/>
              <a:sym typeface="Roboto"/>
            </a:endParaRPr>
          </a:p>
        </p:txBody>
      </p:sp>
      <p:sp>
        <p:nvSpPr>
          <p:cNvPr id="2479" name="Google Shape;2479;p140"/>
          <p:cNvSpPr/>
          <p:nvPr/>
        </p:nvSpPr>
        <p:spPr>
          <a:xfrm>
            <a:off x="311250" y="798925"/>
            <a:ext cx="5745000" cy="3917700"/>
          </a:xfrm>
          <a:prstGeom prst="rect">
            <a:avLst/>
          </a:prstGeom>
          <a:solidFill>
            <a:schemeClr val="lt2"/>
          </a:solidFill>
          <a:ln>
            <a:noFill/>
          </a:ln>
          <a:effectLst>
            <a:outerShdw blurRad="171450" rotWithShape="0" algn="bl" dist="9525">
              <a:srgbClr val="000000">
                <a:alpha val="24000"/>
              </a:srgbClr>
            </a:outerShdw>
          </a:effectLst>
        </p:spPr>
        <p:txBody>
          <a:bodyPr anchorCtr="0" anchor="t" bIns="91425" lIns="91425" spcFirstLastPara="1" rIns="91425" wrap="square" tIns="91425">
            <a:noAutofit/>
          </a:bodyPr>
          <a:lstStyle/>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HTTP/1.1 200 OK</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Date: Nov 12 02:12:12 2018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Server: Apache/2.4.7 (Ubuntu)</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X-powered-By: PHP/5.5.9-lubuntu4.21</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Cache-Control: no-cache</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Set-Cookie: SESSID=8toks; httponly</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Content-Encoding: gzip</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lang="en" sz="2000">
                <a:solidFill>
                  <a:srgbClr val="073763"/>
                </a:solidFill>
                <a:latin typeface="Inconsolata"/>
                <a:ea typeface="Inconsolata"/>
                <a:cs typeface="Inconsolata"/>
                <a:sym typeface="Inconsolata"/>
              </a:rPr>
              <a:t>Content-Length: 698</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t/>
            </a:r>
            <a:endParaRPr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000">
                <a:solidFill>
                  <a:srgbClr val="073763"/>
                </a:solidFill>
                <a:latin typeface="Inconsolata"/>
                <a:ea typeface="Inconsolata"/>
                <a:cs typeface="Inconsolata"/>
                <a:sym typeface="Inconsolata"/>
              </a:rPr>
              <a:t>function getStats(event) {</a:t>
            </a:r>
            <a:endParaRPr b="1" sz="2000">
              <a:solidFill>
                <a:srgbClr val="073763"/>
              </a:solidFill>
              <a:latin typeface="Inconsolata"/>
              <a:ea typeface="Inconsolata"/>
              <a:cs typeface="Inconsolata"/>
              <a:sym typeface="Inconsolata"/>
            </a:endParaRPr>
          </a:p>
          <a:p>
            <a:pPr indent="0" lvl="0" marL="182880" rtl="0" algn="l">
              <a:spcBef>
                <a:spcPts val="0"/>
              </a:spcBef>
              <a:spcAft>
                <a:spcPts val="0"/>
              </a:spcAft>
              <a:buNone/>
            </a:pPr>
            <a:r>
              <a:rPr b="1" lang="en" sz="2000">
                <a:solidFill>
                  <a:srgbClr val="073763"/>
                </a:solidFill>
                <a:latin typeface="Inconsolata"/>
                <a:ea typeface="Inconsolata"/>
                <a:cs typeface="Inconsolata"/>
                <a:sym typeface="Inconsolata"/>
              </a:rPr>
              <a:t>...</a:t>
            </a:r>
            <a:endParaRPr b="1" sz="2000">
              <a:solidFill>
                <a:srgbClr val="073763"/>
              </a:solidFill>
              <a:latin typeface="Inconsolata"/>
              <a:ea typeface="Inconsolata"/>
              <a:cs typeface="Inconsolata"/>
              <a:sym typeface="Inconsolata"/>
            </a:endParaRPr>
          </a:p>
        </p:txBody>
      </p:sp>
      <p:sp>
        <p:nvSpPr>
          <p:cNvPr id="2480" name="Google Shape;2480;p140"/>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HTTP Response: Response Body</a:t>
            </a:r>
            <a:endParaRPr>
              <a:solidFill>
                <a:schemeClr val="dk1"/>
              </a:solidFill>
            </a:endParaRPr>
          </a:p>
        </p:txBody>
      </p:sp>
      <p:sp>
        <p:nvSpPr>
          <p:cNvPr id="2481" name="Google Shape;2481;p14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85" name="Shape 2485"/>
        <p:cNvGrpSpPr/>
        <p:nvPr/>
      </p:nvGrpSpPr>
      <p:grpSpPr>
        <a:xfrm>
          <a:off x="0" y="0"/>
          <a:ext cx="0" cy="0"/>
          <a:chOff x="0" y="0"/>
          <a:chExt cx="0" cy="0"/>
        </a:xfrm>
      </p:grpSpPr>
      <p:sp>
        <p:nvSpPr>
          <p:cNvPr id="2486" name="Google Shape;2486;p141"/>
          <p:cNvSpPr/>
          <p:nvPr/>
        </p:nvSpPr>
        <p:spPr>
          <a:xfrm>
            <a:off x="0" y="0"/>
            <a:ext cx="9144000" cy="5143500"/>
          </a:xfrm>
          <a:prstGeom prst="rect">
            <a:avLst/>
          </a:prstGeom>
          <a:gradFill>
            <a:gsLst>
              <a:gs pos="0">
                <a:srgbClr val="51AB2A"/>
              </a:gs>
              <a:gs pos="100000">
                <a:srgbClr val="203E13"/>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7" name="Google Shape;2487;p141"/>
          <p:cNvPicPr preferRelativeResize="0"/>
          <p:nvPr/>
        </p:nvPicPr>
        <p:blipFill rotWithShape="1">
          <a:blip r:embed="rId3">
            <a:alphaModFix/>
          </a:blip>
          <a:srcRect b="4790" l="-18685" r="10799" t="-12676"/>
          <a:stretch/>
        </p:blipFill>
        <p:spPr>
          <a:xfrm>
            <a:off x="725338" y="0"/>
            <a:ext cx="8418661" cy="5143500"/>
          </a:xfrm>
          <a:prstGeom prst="rect">
            <a:avLst/>
          </a:prstGeom>
          <a:noFill/>
          <a:ln>
            <a:noFill/>
          </a:ln>
        </p:spPr>
      </p:pic>
      <p:sp>
        <p:nvSpPr>
          <p:cNvPr id="2488" name="Google Shape;2488;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Status Codes</a:t>
            </a:r>
            <a:endParaRPr>
              <a:solidFill>
                <a:srgbClr val="FFFFFF"/>
              </a:solidFill>
            </a:endParaRPr>
          </a:p>
        </p:txBody>
      </p:sp>
      <p:sp>
        <p:nvSpPr>
          <p:cNvPr id="2489" name="Google Shape;2489;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G</a:t>
            </a:r>
            <a:r>
              <a:rPr lang="en">
                <a:solidFill>
                  <a:srgbClr val="FFFFFF"/>
                </a:solidFill>
              </a:rPr>
              <a:t>eneral </a:t>
            </a:r>
            <a:r>
              <a:rPr lang="en">
                <a:solidFill>
                  <a:srgbClr val="FFFFFF"/>
                </a:solidFill>
              </a:rPr>
              <a:t>status</a:t>
            </a:r>
            <a:r>
              <a:rPr lang="en">
                <a:solidFill>
                  <a:srgbClr val="FFFFFF"/>
                </a:solidFill>
              </a:rPr>
              <a:t> codes include: </a:t>
            </a:r>
            <a:endParaRPr>
              <a:solidFill>
                <a:srgbClr val="FFFFFF"/>
              </a:solidFill>
            </a:endParaRPr>
          </a:p>
        </p:txBody>
      </p:sp>
      <p:sp>
        <p:nvSpPr>
          <p:cNvPr id="2490" name="Google Shape;2490;p141"/>
          <p:cNvSpPr txBox="1"/>
          <p:nvPr>
            <p:ph idx="3" type="body"/>
          </p:nvPr>
        </p:nvSpPr>
        <p:spPr>
          <a:xfrm>
            <a:off x="457375" y="1284250"/>
            <a:ext cx="4692300" cy="3581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600">
                <a:solidFill>
                  <a:srgbClr val="FFFFFF"/>
                </a:solidFill>
              </a:rPr>
              <a:t>200</a:t>
            </a:r>
            <a:r>
              <a:rPr lang="en" sz="1600">
                <a:solidFill>
                  <a:srgbClr val="FFFFFF"/>
                </a:solidFill>
              </a:rPr>
              <a:t> codes indicate </a:t>
            </a:r>
            <a:r>
              <a:rPr i="1" lang="en" sz="1600">
                <a:solidFill>
                  <a:srgbClr val="FFFFFF"/>
                </a:solidFill>
              </a:rPr>
              <a:t>success.</a:t>
            </a:r>
            <a:endParaRPr i="1" sz="1600">
              <a:solidFill>
                <a:srgbClr val="FFFFFF"/>
              </a:solidFill>
            </a:endParaRPr>
          </a:p>
          <a:p>
            <a:pPr indent="0" lvl="0" marL="0" rtl="0" algn="l">
              <a:lnSpc>
                <a:spcPct val="115000"/>
              </a:lnSpc>
              <a:spcBef>
                <a:spcPts val="800"/>
              </a:spcBef>
              <a:spcAft>
                <a:spcPts val="0"/>
              </a:spcAft>
              <a:buNone/>
            </a:pPr>
            <a:r>
              <a:rPr b="1" lang="en" sz="1600">
                <a:solidFill>
                  <a:srgbClr val="FFFFFF"/>
                </a:solidFill>
              </a:rPr>
              <a:t>300</a:t>
            </a:r>
            <a:r>
              <a:rPr lang="en" sz="1600">
                <a:solidFill>
                  <a:srgbClr val="FFFFFF"/>
                </a:solidFill>
              </a:rPr>
              <a:t> codes indicate </a:t>
            </a:r>
            <a:r>
              <a:rPr i="1" lang="en" sz="1600">
                <a:solidFill>
                  <a:srgbClr val="FFFFFF"/>
                </a:solidFill>
              </a:rPr>
              <a:t>multiple choices</a:t>
            </a:r>
            <a:r>
              <a:rPr lang="en" sz="1600">
                <a:solidFill>
                  <a:srgbClr val="FFFFFF"/>
                </a:solidFill>
              </a:rPr>
              <a:t>, meaning the server can respond to the request in more than one way.</a:t>
            </a:r>
            <a:endParaRPr sz="1600">
              <a:solidFill>
                <a:srgbClr val="FFFFFF"/>
              </a:solidFill>
            </a:endParaRPr>
          </a:p>
          <a:p>
            <a:pPr indent="0" lvl="0" marL="0" rtl="0" algn="l">
              <a:lnSpc>
                <a:spcPct val="115000"/>
              </a:lnSpc>
              <a:spcBef>
                <a:spcPts val="800"/>
              </a:spcBef>
              <a:spcAft>
                <a:spcPts val="0"/>
              </a:spcAft>
              <a:buNone/>
            </a:pPr>
            <a:r>
              <a:rPr b="1" lang="en" sz="1600">
                <a:solidFill>
                  <a:srgbClr val="FFFFFF"/>
                </a:solidFill>
              </a:rPr>
              <a:t>400</a:t>
            </a:r>
            <a:r>
              <a:rPr lang="en" sz="1600">
                <a:solidFill>
                  <a:srgbClr val="FFFFFF"/>
                </a:solidFill>
              </a:rPr>
              <a:t> codes indicate </a:t>
            </a:r>
            <a:r>
              <a:rPr i="1" lang="en" sz="1600">
                <a:solidFill>
                  <a:srgbClr val="FFFFFF"/>
                </a:solidFill>
              </a:rPr>
              <a:t>client errors</a:t>
            </a:r>
            <a:r>
              <a:rPr lang="en" sz="1600">
                <a:solidFill>
                  <a:srgbClr val="FFFFFF"/>
                </a:solidFill>
              </a:rPr>
              <a:t>, meaning the client sent a improperly formatted request.</a:t>
            </a:r>
            <a:endParaRPr sz="1600">
              <a:solidFill>
                <a:srgbClr val="FFFFFF"/>
              </a:solidFill>
            </a:endParaRPr>
          </a:p>
          <a:p>
            <a:pPr indent="-174752" lvl="0" marL="301752" rtl="0" algn="l">
              <a:lnSpc>
                <a:spcPct val="115000"/>
              </a:lnSpc>
              <a:spcBef>
                <a:spcPts val="800"/>
              </a:spcBef>
              <a:spcAft>
                <a:spcPts val="0"/>
              </a:spcAft>
              <a:buClr>
                <a:srgbClr val="F1C232"/>
              </a:buClr>
              <a:buSzPts val="1600"/>
              <a:buChar char="●"/>
            </a:pPr>
            <a:r>
              <a:rPr lang="en" sz="1600">
                <a:solidFill>
                  <a:srgbClr val="FFFFFF"/>
                </a:solidFill>
              </a:rPr>
              <a:t>You probably recognize the </a:t>
            </a:r>
            <a:r>
              <a:rPr b="1" lang="en" sz="1600">
                <a:solidFill>
                  <a:srgbClr val="FFFFFF"/>
                </a:solidFill>
              </a:rPr>
              <a:t>404</a:t>
            </a:r>
            <a:r>
              <a:rPr lang="en" sz="1600">
                <a:solidFill>
                  <a:srgbClr val="FFFFFF"/>
                </a:solidFill>
              </a:rPr>
              <a:t> error.</a:t>
            </a:r>
            <a:endParaRPr sz="1600">
              <a:solidFill>
                <a:srgbClr val="FFFFFF"/>
              </a:solidFill>
            </a:endParaRPr>
          </a:p>
          <a:p>
            <a:pPr indent="0" lvl="0" marL="0" rtl="0" algn="l">
              <a:lnSpc>
                <a:spcPct val="115000"/>
              </a:lnSpc>
              <a:spcBef>
                <a:spcPts val="800"/>
              </a:spcBef>
              <a:spcAft>
                <a:spcPts val="0"/>
              </a:spcAft>
              <a:buNone/>
            </a:pPr>
            <a:r>
              <a:rPr b="1" lang="en" sz="1600">
                <a:solidFill>
                  <a:srgbClr val="FFFFFF"/>
                </a:solidFill>
              </a:rPr>
              <a:t>500</a:t>
            </a:r>
            <a:r>
              <a:rPr lang="en" sz="1600">
                <a:solidFill>
                  <a:srgbClr val="FFFFFF"/>
                </a:solidFill>
              </a:rPr>
              <a:t> codes indicate </a:t>
            </a:r>
            <a:r>
              <a:rPr i="1" lang="en" sz="1600">
                <a:solidFill>
                  <a:srgbClr val="FFFFFF"/>
                </a:solidFill>
              </a:rPr>
              <a:t>server errors</a:t>
            </a:r>
            <a:r>
              <a:rPr lang="en" sz="1600">
                <a:solidFill>
                  <a:srgbClr val="FFFFFF"/>
                </a:solidFill>
              </a:rPr>
              <a:t>, meaning</a:t>
            </a:r>
            <a:br>
              <a:rPr lang="en" sz="1600">
                <a:solidFill>
                  <a:srgbClr val="FFFFFF"/>
                </a:solidFill>
              </a:rPr>
            </a:br>
            <a:r>
              <a:rPr lang="en" sz="1600">
                <a:solidFill>
                  <a:srgbClr val="FFFFFF"/>
                </a:solidFill>
              </a:rPr>
              <a:t>the server application failed somehow.</a:t>
            </a:r>
            <a:endParaRPr sz="1600">
              <a:solidFill>
                <a:srgbClr val="FFFFFF"/>
              </a:solidFill>
            </a:endParaRPr>
          </a:p>
          <a:p>
            <a:pPr indent="0" lvl="0" marL="0" rtl="0" algn="l">
              <a:lnSpc>
                <a:spcPct val="115000"/>
              </a:lnSpc>
              <a:spcBef>
                <a:spcPts val="800"/>
              </a:spcBef>
              <a:spcAft>
                <a:spcPts val="800"/>
              </a:spcAft>
              <a:buNone/>
            </a:pPr>
            <a:r>
              <a:t/>
            </a:r>
            <a:endParaRPr>
              <a:solidFill>
                <a:srgbClr val="FFFFFF"/>
              </a:solidFill>
            </a:endParaRPr>
          </a:p>
        </p:txBody>
      </p:sp>
      <p:sp>
        <p:nvSpPr>
          <p:cNvPr id="2491" name="Google Shape;2491;p14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pic>
        <p:nvPicPr>
          <p:cNvPr id="2492" name="Google Shape;2492;p141"/>
          <p:cNvPicPr preferRelativeResize="0"/>
          <p:nvPr/>
        </p:nvPicPr>
        <p:blipFill rotWithShape="1">
          <a:blip r:embed="rId4">
            <a:alphaModFix amt="72000"/>
          </a:blip>
          <a:srcRect b="1765" l="0" r="0" t="1774"/>
          <a:stretch/>
        </p:blipFill>
        <p:spPr>
          <a:xfrm>
            <a:off x="590788" y="1301668"/>
            <a:ext cx="261900" cy="202339"/>
          </a:xfrm>
          <a:prstGeom prst="rect">
            <a:avLst/>
          </a:prstGeom>
          <a:noFill/>
          <a:ln>
            <a:noFill/>
          </a:ln>
        </p:spPr>
      </p:pic>
      <p:pic>
        <p:nvPicPr>
          <p:cNvPr id="2493" name="Google Shape;2493;p141"/>
          <p:cNvPicPr preferRelativeResize="0"/>
          <p:nvPr/>
        </p:nvPicPr>
        <p:blipFill rotWithShape="1">
          <a:blip r:embed="rId4">
            <a:alphaModFix amt="72000"/>
          </a:blip>
          <a:srcRect b="1765" l="0" r="0" t="1774"/>
          <a:stretch/>
        </p:blipFill>
        <p:spPr>
          <a:xfrm>
            <a:off x="590788" y="1628993"/>
            <a:ext cx="261900" cy="202339"/>
          </a:xfrm>
          <a:prstGeom prst="rect">
            <a:avLst/>
          </a:prstGeom>
          <a:noFill/>
          <a:ln>
            <a:noFill/>
          </a:ln>
        </p:spPr>
      </p:pic>
      <p:pic>
        <p:nvPicPr>
          <p:cNvPr id="2494" name="Google Shape;2494;p141"/>
          <p:cNvPicPr preferRelativeResize="0"/>
          <p:nvPr/>
        </p:nvPicPr>
        <p:blipFill rotWithShape="1">
          <a:blip r:embed="rId4">
            <a:alphaModFix amt="72000"/>
          </a:blip>
          <a:srcRect b="1765" l="0" r="0" t="1774"/>
          <a:stretch/>
        </p:blipFill>
        <p:spPr>
          <a:xfrm>
            <a:off x="590788" y="2634243"/>
            <a:ext cx="261900" cy="202339"/>
          </a:xfrm>
          <a:prstGeom prst="rect">
            <a:avLst/>
          </a:prstGeom>
          <a:noFill/>
          <a:ln>
            <a:noFill/>
          </a:ln>
        </p:spPr>
      </p:pic>
      <p:pic>
        <p:nvPicPr>
          <p:cNvPr id="2495" name="Google Shape;2495;p141"/>
          <p:cNvPicPr preferRelativeResize="0"/>
          <p:nvPr/>
        </p:nvPicPr>
        <p:blipFill rotWithShape="1">
          <a:blip r:embed="rId4">
            <a:alphaModFix amt="72000"/>
          </a:blip>
          <a:srcRect b="1765" l="0" r="0" t="1774"/>
          <a:stretch/>
        </p:blipFill>
        <p:spPr>
          <a:xfrm>
            <a:off x="590788" y="3966830"/>
            <a:ext cx="261900" cy="202339"/>
          </a:xfrm>
          <a:prstGeom prst="rect">
            <a:avLst/>
          </a:prstGeom>
          <a:noFill/>
          <a:ln>
            <a:noFill/>
          </a:ln>
        </p:spPr>
      </p:pic>
      <p:cxnSp>
        <p:nvCxnSpPr>
          <p:cNvPr id="2496" name="Google Shape;2496;p141"/>
          <p:cNvCxnSpPr/>
          <p:nvPr/>
        </p:nvCxnSpPr>
        <p:spPr>
          <a:xfrm>
            <a:off x="274375" y="640080"/>
            <a:ext cx="8595600" cy="1020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14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502" name="Google Shape;2502;p14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HTTP Request and Response</a:t>
            </a:r>
            <a:endParaRPr>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000">
                <a:latin typeface="Roboto Light"/>
                <a:ea typeface="Roboto Light"/>
                <a:cs typeface="Roboto Light"/>
                <a:sym typeface="Roboto Light"/>
              </a:rPr>
              <a:t>In this activity you will investigate HTTP </a:t>
            </a:r>
            <a:endParaRPr sz="20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2000">
                <a:latin typeface="Roboto Light"/>
                <a:ea typeface="Roboto Light"/>
                <a:cs typeface="Roboto Light"/>
                <a:sym typeface="Roboto Light"/>
              </a:rPr>
              <a:t>logs to figure out the sequence of events </a:t>
            </a:r>
            <a:br>
              <a:rPr lang="en" sz="2000">
                <a:latin typeface="Roboto Light"/>
                <a:ea typeface="Roboto Light"/>
                <a:cs typeface="Roboto Light"/>
                <a:sym typeface="Roboto Light"/>
              </a:rPr>
            </a:br>
            <a:r>
              <a:rPr lang="en" sz="2000">
                <a:latin typeface="Roboto Light"/>
                <a:ea typeface="Roboto Light"/>
                <a:cs typeface="Roboto Light"/>
                <a:sym typeface="Roboto Light"/>
              </a:rPr>
              <a:t>that took place </a:t>
            </a:r>
            <a:r>
              <a:rPr lang="en" sz="2000">
                <a:latin typeface="Roboto Light"/>
                <a:ea typeface="Roboto Light"/>
                <a:cs typeface="Roboto Light"/>
                <a:sym typeface="Roboto Light"/>
              </a:rPr>
              <a:t>during an attack on your </a:t>
            </a:r>
            <a:endParaRPr sz="20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2000">
                <a:latin typeface="Roboto Light"/>
                <a:ea typeface="Roboto Light"/>
                <a:cs typeface="Roboto Light"/>
                <a:sym typeface="Roboto Light"/>
              </a:rPr>
              <a:t>company’s web ser</a:t>
            </a:r>
            <a:r>
              <a:rPr lang="en" sz="2000">
                <a:latin typeface="Roboto Light"/>
                <a:ea typeface="Roboto Light"/>
                <a:cs typeface="Roboto Light"/>
                <a:sym typeface="Roboto Light"/>
              </a:rPr>
              <a:t>ver.</a:t>
            </a:r>
            <a:endParaRPr>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1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1" name="Shape 2511"/>
        <p:cNvGrpSpPr/>
        <p:nvPr/>
      </p:nvGrpSpPr>
      <p:grpSpPr>
        <a:xfrm>
          <a:off x="0" y="0"/>
          <a:ext cx="0" cy="0"/>
          <a:chOff x="0" y="0"/>
          <a:chExt cx="0" cy="0"/>
        </a:xfrm>
      </p:grpSpPr>
      <p:sp>
        <p:nvSpPr>
          <p:cNvPr id="2512" name="Google Shape;2512;p144"/>
          <p:cNvSpPr txBox="1"/>
          <p:nvPr>
            <p:ph type="title"/>
          </p:nvPr>
        </p:nvSpPr>
        <p:spPr>
          <a:xfrm>
            <a:off x="274325" y="1888125"/>
            <a:ext cx="8595300" cy="99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Examining HTTP </a:t>
            </a:r>
            <a:br>
              <a:rPr lang="en"/>
            </a:br>
            <a:r>
              <a:rPr lang="en"/>
              <a:t>and Cookies with DevTools </a:t>
            </a:r>
            <a:endParaRPr/>
          </a:p>
        </p:txBody>
      </p:sp>
      <p:sp>
        <p:nvSpPr>
          <p:cNvPr id="2513" name="Google Shape;2513;p14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5"/>
        </a:solidFill>
      </p:bgPr>
    </p:bg>
    <p:spTree>
      <p:nvGrpSpPr>
        <p:cNvPr id="2064" name="Shape 2064"/>
        <p:cNvGrpSpPr/>
        <p:nvPr/>
      </p:nvGrpSpPr>
      <p:grpSpPr>
        <a:xfrm>
          <a:off x="0" y="0"/>
          <a:ext cx="0" cy="0"/>
          <a:chOff x="0" y="0"/>
          <a:chExt cx="0" cy="0"/>
        </a:xfrm>
      </p:grpSpPr>
      <p:sp>
        <p:nvSpPr>
          <p:cNvPr id="2065" name="Google Shape;2065;p109"/>
          <p:cNvSpPr/>
          <p:nvPr/>
        </p:nvSpPr>
        <p:spPr>
          <a:xfrm>
            <a:off x="322550" y="1378813"/>
            <a:ext cx="2803500" cy="3199800"/>
          </a:xfrm>
          <a:prstGeom prst="rect">
            <a:avLst/>
          </a:prstGeom>
          <a:solidFill>
            <a:srgbClr val="FFD8AF"/>
          </a:solidFill>
          <a:ln>
            <a:noFill/>
          </a:ln>
        </p:spPr>
        <p:txBody>
          <a:bodyPr anchorCtr="0" anchor="t" bIns="91425" lIns="91425" spcFirstLastPara="1" rIns="91425" wrap="square" tIns="137150">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In this unit, we’ll learn the foundations of modern web application architecture. </a:t>
            </a:r>
            <a:endParaRPr sz="1600">
              <a:solidFill>
                <a:schemeClr val="dk1"/>
              </a:solidFill>
              <a:latin typeface="Roboto"/>
              <a:ea typeface="Roboto"/>
              <a:cs typeface="Roboto"/>
              <a:sym typeface="Roboto"/>
            </a:endParaRPr>
          </a:p>
          <a:p>
            <a:pPr indent="0" lvl="0" marL="0" rtl="0" algn="ctr">
              <a:spcBef>
                <a:spcPts val="0"/>
              </a:spcBef>
              <a:spcAft>
                <a:spcPts val="0"/>
              </a:spcAft>
              <a:buNone/>
            </a:pPr>
            <a:r>
              <a:t/>
            </a:r>
            <a:endParaRPr sz="1600">
              <a:latin typeface="Roboto"/>
              <a:ea typeface="Roboto"/>
              <a:cs typeface="Roboto"/>
              <a:sym typeface="Roboto"/>
            </a:endParaRPr>
          </a:p>
        </p:txBody>
      </p:sp>
      <p:sp>
        <p:nvSpPr>
          <p:cNvPr id="2066" name="Google Shape;2066;p109"/>
          <p:cNvSpPr/>
          <p:nvPr/>
        </p:nvSpPr>
        <p:spPr>
          <a:xfrm>
            <a:off x="3193774" y="1378813"/>
            <a:ext cx="2803500" cy="3199800"/>
          </a:xfrm>
          <a:prstGeom prst="rect">
            <a:avLst/>
          </a:prstGeom>
          <a:solidFill>
            <a:srgbClr val="FBBF82"/>
          </a:solidFill>
          <a:ln>
            <a:noFill/>
          </a:ln>
        </p:spPr>
        <p:txBody>
          <a:bodyPr anchorCtr="0" anchor="t" bIns="91425" lIns="91425" spcFirstLastPara="1" rIns="91425" wrap="square" tIns="137150">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Then, we will learn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popular exploits in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Web Vulnerabilities. </a:t>
            </a:r>
            <a:endParaRPr sz="16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ctr">
              <a:spcBef>
                <a:spcPts val="0"/>
              </a:spcBef>
              <a:spcAft>
                <a:spcPts val="0"/>
              </a:spcAft>
              <a:buNone/>
            </a:pPr>
            <a:r>
              <a:t/>
            </a:r>
            <a:endParaRPr sz="1600">
              <a:latin typeface="Roboto"/>
              <a:ea typeface="Roboto"/>
              <a:cs typeface="Roboto"/>
              <a:sym typeface="Roboto"/>
            </a:endParaRPr>
          </a:p>
        </p:txBody>
      </p:sp>
      <p:sp>
        <p:nvSpPr>
          <p:cNvPr id="2067" name="Google Shape;2067;p109"/>
          <p:cNvSpPr/>
          <p:nvPr/>
        </p:nvSpPr>
        <p:spPr>
          <a:xfrm>
            <a:off x="6064999" y="1378813"/>
            <a:ext cx="2803500" cy="3199800"/>
          </a:xfrm>
          <a:prstGeom prst="rect">
            <a:avLst/>
          </a:prstGeom>
          <a:solidFill>
            <a:srgbClr val="F9A130"/>
          </a:solidFill>
          <a:ln>
            <a:noFill/>
          </a:ln>
        </p:spPr>
        <p:txBody>
          <a:bodyPr anchorCtr="0" anchor="t" bIns="91425" lIns="91425" spcFirstLastPara="1" rIns="91425" wrap="square" tIns="137150">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After that, we will dive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into ethical </a:t>
            </a:r>
            <a:r>
              <a:rPr lang="en" sz="1600">
                <a:solidFill>
                  <a:schemeClr val="dk1"/>
                </a:solidFill>
                <a:latin typeface="Roboto"/>
                <a:ea typeface="Roboto"/>
                <a:cs typeface="Roboto"/>
                <a:sym typeface="Roboto"/>
              </a:rPr>
              <a:t>hacking</a:t>
            </a:r>
            <a:r>
              <a:rPr lang="en" sz="1600">
                <a:solidFill>
                  <a:schemeClr val="dk1"/>
                </a:solidFill>
                <a:latin typeface="Roboto"/>
                <a:ea typeface="Roboto"/>
                <a:cs typeface="Roboto"/>
                <a:sym typeface="Roboto"/>
              </a:rPr>
              <a:t> and penetration testing.</a:t>
            </a:r>
            <a:endParaRPr sz="1600">
              <a:solidFill>
                <a:schemeClr val="dk1"/>
              </a:solidFill>
              <a:latin typeface="Roboto"/>
              <a:ea typeface="Roboto"/>
              <a:cs typeface="Roboto"/>
              <a:sym typeface="Roboto"/>
            </a:endParaRPr>
          </a:p>
          <a:p>
            <a:pPr indent="0" lvl="0" marL="0" rtl="0" algn="ctr">
              <a:spcBef>
                <a:spcPts val="0"/>
              </a:spcBef>
              <a:spcAft>
                <a:spcPts val="0"/>
              </a:spcAft>
              <a:buNone/>
            </a:pPr>
            <a:r>
              <a:t/>
            </a:r>
            <a:endParaRPr sz="1600">
              <a:latin typeface="Roboto"/>
              <a:ea typeface="Roboto"/>
              <a:cs typeface="Roboto"/>
              <a:sym typeface="Roboto"/>
            </a:endParaRPr>
          </a:p>
        </p:txBody>
      </p:sp>
      <p:sp>
        <p:nvSpPr>
          <p:cNvPr id="2068" name="Google Shape;2068;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Offensive Security</a:t>
            </a:r>
            <a:endParaRPr/>
          </a:p>
        </p:txBody>
      </p:sp>
      <p:sp>
        <p:nvSpPr>
          <p:cNvPr id="2069" name="Google Shape;2069;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week will prepare us for the next four units, focused on </a:t>
            </a:r>
            <a:r>
              <a:rPr b="1" lang="en"/>
              <a:t>O</a:t>
            </a:r>
            <a:r>
              <a:rPr b="1" lang="en"/>
              <a:t>ffensive </a:t>
            </a:r>
            <a:r>
              <a:rPr b="1" lang="en"/>
              <a:t>S</a:t>
            </a:r>
            <a:r>
              <a:rPr b="1" lang="en"/>
              <a:t>ecurity. </a:t>
            </a:r>
            <a:endParaRPr b="1"/>
          </a:p>
        </p:txBody>
      </p:sp>
      <p:sp>
        <p:nvSpPr>
          <p:cNvPr id="2070" name="Google Shape;2070;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71" name="Google Shape;2071;p109"/>
          <p:cNvPicPr preferRelativeResize="0"/>
          <p:nvPr/>
        </p:nvPicPr>
        <p:blipFill rotWithShape="1">
          <a:blip r:embed="rId3">
            <a:alphaModFix/>
          </a:blip>
          <a:srcRect b="-2883" l="48245" r="36283" t="-3511"/>
          <a:stretch/>
        </p:blipFill>
        <p:spPr>
          <a:xfrm>
            <a:off x="1155326" y="2525164"/>
            <a:ext cx="1137938" cy="1983279"/>
          </a:xfrm>
          <a:prstGeom prst="rect">
            <a:avLst/>
          </a:prstGeom>
          <a:noFill/>
          <a:ln>
            <a:noFill/>
          </a:ln>
        </p:spPr>
      </p:pic>
      <p:pic>
        <p:nvPicPr>
          <p:cNvPr id="2072" name="Google Shape;2072;p109"/>
          <p:cNvPicPr preferRelativeResize="0"/>
          <p:nvPr/>
        </p:nvPicPr>
        <p:blipFill>
          <a:blip r:embed="rId4">
            <a:alphaModFix/>
          </a:blip>
          <a:stretch>
            <a:fillRect/>
          </a:stretch>
        </p:blipFill>
        <p:spPr>
          <a:xfrm>
            <a:off x="6408675" y="2699725"/>
            <a:ext cx="2116150" cy="1852075"/>
          </a:xfrm>
          <a:prstGeom prst="rect">
            <a:avLst/>
          </a:prstGeom>
          <a:noFill/>
          <a:ln>
            <a:noFill/>
          </a:ln>
          <a:effectLst>
            <a:outerShdw blurRad="57150" rotWithShape="0" algn="bl" dir="5400000" dist="19050">
              <a:srgbClr val="000000">
                <a:alpha val="50000"/>
              </a:srgbClr>
            </a:outerShdw>
          </a:effectLst>
        </p:spPr>
      </p:pic>
      <p:pic>
        <p:nvPicPr>
          <p:cNvPr id="2073" name="Google Shape;2073;p109"/>
          <p:cNvPicPr preferRelativeResize="0"/>
          <p:nvPr/>
        </p:nvPicPr>
        <p:blipFill>
          <a:blip r:embed="rId5">
            <a:alphaModFix/>
          </a:blip>
          <a:stretch>
            <a:fillRect/>
          </a:stretch>
        </p:blipFill>
        <p:spPr>
          <a:xfrm>
            <a:off x="3369000" y="2804950"/>
            <a:ext cx="2453050" cy="1510425"/>
          </a:xfrm>
          <a:prstGeom prst="rect">
            <a:avLst/>
          </a:prstGeom>
          <a:noFill/>
          <a:ln>
            <a:noFill/>
          </a:ln>
        </p:spPr>
      </p:pic>
      <p:sp>
        <p:nvSpPr>
          <p:cNvPr id="2074" name="Google Shape;2074;p10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2517" name="Shape 2517"/>
        <p:cNvGrpSpPr/>
        <p:nvPr/>
      </p:nvGrpSpPr>
      <p:grpSpPr>
        <a:xfrm>
          <a:off x="0" y="0"/>
          <a:ext cx="0" cy="0"/>
          <a:chOff x="0" y="0"/>
          <a:chExt cx="0" cy="0"/>
        </a:xfrm>
      </p:grpSpPr>
      <p:sp>
        <p:nvSpPr>
          <p:cNvPr id="2518" name="Google Shape;2518;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Chrome Developer Tools</a:t>
            </a:r>
            <a:endParaRPr/>
          </a:p>
        </p:txBody>
      </p:sp>
      <p:sp>
        <p:nvSpPr>
          <p:cNvPr id="2519" name="Google Shape;2519;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we will deconstruct and examine a web application using the tools </a:t>
            </a:r>
            <a:br>
              <a:rPr lang="en"/>
            </a:br>
            <a:r>
              <a:rPr lang="en"/>
              <a:t>within a browser. These allow us to:</a:t>
            </a:r>
            <a:endParaRPr/>
          </a:p>
        </p:txBody>
      </p:sp>
      <p:sp>
        <p:nvSpPr>
          <p:cNvPr id="2520" name="Google Shape;2520;p145"/>
          <p:cNvSpPr txBox="1"/>
          <p:nvPr>
            <p:ph idx="3" type="body"/>
          </p:nvPr>
        </p:nvSpPr>
        <p:spPr>
          <a:xfrm>
            <a:off x="381175" y="1469225"/>
            <a:ext cx="3409200" cy="3402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600"/>
              <a:t>Understand</a:t>
            </a:r>
            <a:r>
              <a:rPr lang="en" sz="1600"/>
              <a:t> the request and response flows between an HTTP client and server.</a:t>
            </a:r>
            <a:endParaRPr sz="1600"/>
          </a:p>
          <a:p>
            <a:pPr indent="0" lvl="0" marL="0" rtl="0" algn="l">
              <a:lnSpc>
                <a:spcPct val="115000"/>
              </a:lnSpc>
              <a:spcBef>
                <a:spcPts val="1000"/>
              </a:spcBef>
              <a:spcAft>
                <a:spcPts val="0"/>
              </a:spcAft>
              <a:buNone/>
            </a:pPr>
            <a:r>
              <a:rPr b="1" lang="en" sz="1600"/>
              <a:t>Examine</a:t>
            </a:r>
            <a:r>
              <a:rPr lang="en" sz="1600"/>
              <a:t> the security implementations of a website through its response headers.</a:t>
            </a:r>
            <a:endParaRPr sz="1600"/>
          </a:p>
          <a:p>
            <a:pPr indent="0" lvl="0" marL="0" rtl="0" algn="l">
              <a:lnSpc>
                <a:spcPct val="115000"/>
              </a:lnSpc>
              <a:spcBef>
                <a:spcPts val="1000"/>
              </a:spcBef>
              <a:spcAft>
                <a:spcPts val="0"/>
              </a:spcAft>
              <a:buNone/>
            </a:pPr>
            <a:r>
              <a:rPr b="1" lang="en" sz="1600"/>
              <a:t>Identify</a:t>
            </a:r>
            <a:r>
              <a:rPr lang="en" sz="1600"/>
              <a:t> where cookies are used in the HTTP request-response cycle.</a:t>
            </a:r>
            <a:endParaRPr sz="1600"/>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pic>
        <p:nvPicPr>
          <p:cNvPr id="2521" name="Google Shape;2521;p145"/>
          <p:cNvPicPr preferRelativeResize="0"/>
          <p:nvPr/>
        </p:nvPicPr>
        <p:blipFill rotWithShape="1">
          <a:blip r:embed="rId3">
            <a:alphaModFix/>
          </a:blip>
          <a:srcRect b="7831" l="4358" r="4467" t="4372"/>
          <a:stretch/>
        </p:blipFill>
        <p:spPr>
          <a:xfrm>
            <a:off x="3638950" y="1443425"/>
            <a:ext cx="5220102" cy="3454499"/>
          </a:xfrm>
          <a:prstGeom prst="rect">
            <a:avLst/>
          </a:prstGeom>
          <a:noFill/>
          <a:ln>
            <a:noFill/>
          </a:ln>
          <a:effectLst>
            <a:outerShdw blurRad="200025" rotWithShape="0" algn="bl" dist="9525">
              <a:srgbClr val="000000">
                <a:alpha val="20000"/>
              </a:srgbClr>
            </a:outerShdw>
          </a:effectLst>
        </p:spPr>
      </p:pic>
      <p:sp>
        <p:nvSpPr>
          <p:cNvPr id="2522" name="Google Shape;2522;p14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523" name="Google Shape;2523;p145"/>
          <p:cNvPicPr preferRelativeResize="0"/>
          <p:nvPr/>
        </p:nvPicPr>
        <p:blipFill rotWithShape="1">
          <a:blip r:embed="rId4">
            <a:alphaModFix amt="72000"/>
          </a:blip>
          <a:srcRect b="1765" l="0" r="0" t="1774"/>
          <a:stretch/>
        </p:blipFill>
        <p:spPr>
          <a:xfrm>
            <a:off x="476013" y="1523418"/>
            <a:ext cx="261900" cy="202339"/>
          </a:xfrm>
          <a:prstGeom prst="rect">
            <a:avLst/>
          </a:prstGeom>
          <a:noFill/>
          <a:ln>
            <a:noFill/>
          </a:ln>
        </p:spPr>
      </p:pic>
      <p:pic>
        <p:nvPicPr>
          <p:cNvPr id="2524" name="Google Shape;2524;p145"/>
          <p:cNvPicPr preferRelativeResize="0"/>
          <p:nvPr/>
        </p:nvPicPr>
        <p:blipFill rotWithShape="1">
          <a:blip r:embed="rId4">
            <a:alphaModFix amt="72000"/>
          </a:blip>
          <a:srcRect b="1765" l="0" r="0" t="1774"/>
          <a:stretch/>
        </p:blipFill>
        <p:spPr>
          <a:xfrm>
            <a:off x="476013" y="2715468"/>
            <a:ext cx="261900" cy="202339"/>
          </a:xfrm>
          <a:prstGeom prst="rect">
            <a:avLst/>
          </a:prstGeom>
          <a:noFill/>
          <a:ln>
            <a:noFill/>
          </a:ln>
        </p:spPr>
      </p:pic>
      <p:pic>
        <p:nvPicPr>
          <p:cNvPr id="2525" name="Google Shape;2525;p145"/>
          <p:cNvPicPr preferRelativeResize="0"/>
          <p:nvPr/>
        </p:nvPicPr>
        <p:blipFill rotWithShape="1">
          <a:blip r:embed="rId4">
            <a:alphaModFix amt="72000"/>
          </a:blip>
          <a:srcRect b="1765" l="0" r="0" t="1774"/>
          <a:stretch/>
        </p:blipFill>
        <p:spPr>
          <a:xfrm>
            <a:off x="476013" y="3981243"/>
            <a:ext cx="261900" cy="20233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9" name="Shape 2529"/>
        <p:cNvGrpSpPr/>
        <p:nvPr/>
      </p:nvGrpSpPr>
      <p:grpSpPr>
        <a:xfrm>
          <a:off x="0" y="0"/>
          <a:ext cx="0" cy="0"/>
          <a:chOff x="0" y="0"/>
          <a:chExt cx="0" cy="0"/>
        </a:xfrm>
      </p:grpSpPr>
      <p:sp>
        <p:nvSpPr>
          <p:cNvPr id="2530" name="Google Shape;2530;p14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Chrome DevTools</a:t>
            </a:r>
            <a:endParaRPr/>
          </a:p>
        </p:txBody>
      </p:sp>
      <p:sp>
        <p:nvSpPr>
          <p:cNvPr id="2531" name="Google Shape;2531;p14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4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a:p>
            <a:pPr indent="0" lvl="0" marL="0" rtl="0" algn="r">
              <a:spcBef>
                <a:spcPts val="0"/>
              </a:spcBef>
              <a:spcAft>
                <a:spcPts val="0"/>
              </a:spcAft>
              <a:buNone/>
            </a:pPr>
            <a:r>
              <a:t/>
            </a:r>
            <a:endParaRPr/>
          </a:p>
        </p:txBody>
      </p:sp>
      <p:sp>
        <p:nvSpPr>
          <p:cNvPr id="2537" name="Google Shape;2537;p14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a:latin typeface="Roboto Medium"/>
                <a:ea typeface="Roboto Medium"/>
                <a:cs typeface="Roboto Medium"/>
                <a:sym typeface="Roboto Medium"/>
              </a:rPr>
              <a:t>Activity: </a:t>
            </a:r>
            <a:r>
              <a:rPr lang="en">
                <a:latin typeface="Roboto Light"/>
                <a:ea typeface="Roboto Light"/>
                <a:cs typeface="Roboto Light"/>
                <a:sym typeface="Roboto Light"/>
              </a:rPr>
              <a:t>Inspecting with Developer Tools</a:t>
            </a:r>
            <a:endParaRPr>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000">
                <a:latin typeface="Roboto Light"/>
                <a:ea typeface="Roboto Light"/>
                <a:cs typeface="Roboto Light"/>
                <a:sym typeface="Roboto Light"/>
              </a:rPr>
              <a:t>In this activity, you will use your browser’s Developer Tools to examine the request and response set from </a:t>
            </a:r>
            <a:r>
              <a:rPr b="1" lang="en" sz="2000" u="sng">
                <a:solidFill>
                  <a:srgbClr val="1155CC"/>
                </a:solidFill>
                <a:hlinkClick r:id="rId3">
                  <a:extLst>
                    <a:ext uri="{A12FA001-AC4F-418D-AE19-62706E023703}">
                      <ahyp:hlinkClr val="tx"/>
                    </a:ext>
                  </a:extLst>
                </a:hlinkClick>
              </a:rPr>
              <a:t>www.crowdstrike.com</a:t>
            </a:r>
            <a:r>
              <a:rPr lang="en" sz="2000">
                <a:latin typeface="Roboto Light"/>
                <a:ea typeface="Roboto Light"/>
                <a:cs typeface="Roboto Light"/>
                <a:sym typeface="Roboto Light"/>
              </a:rPr>
              <a:t>.</a:t>
            </a:r>
            <a:endParaRPr sz="2000">
              <a:latin typeface="Roboto Light"/>
              <a:ea typeface="Roboto Light"/>
              <a:cs typeface="Roboto Light"/>
              <a:sym typeface="Roboto Light"/>
            </a:endParaRPr>
          </a:p>
          <a:p>
            <a:pPr indent="0" lvl="0" marL="0" rtl="0" algn="l">
              <a:lnSpc>
                <a:spcPct val="115000"/>
              </a:lnSpc>
              <a:spcBef>
                <a:spcPts val="1200"/>
              </a:spcBef>
              <a:spcAft>
                <a:spcPts val="0"/>
              </a:spcAft>
              <a:buNone/>
            </a:pPr>
            <a:r>
              <a:t/>
            </a:r>
            <a:endParaRPr sz="2000">
              <a:latin typeface="Roboto Light"/>
              <a:ea typeface="Roboto Light"/>
              <a:cs typeface="Roboto Light"/>
              <a:sym typeface="Roboto Light"/>
            </a:endParaRPr>
          </a:p>
        </p:txBody>
      </p:sp>
      <p:sp>
        <p:nvSpPr>
          <p:cNvPr id="2538" name="Google Shape;2538;p14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p14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149"/>
          <p:cNvSpPr txBox="1"/>
          <p:nvPr>
            <p:ph idx="4294967295" type="sldNum"/>
          </p:nvPr>
        </p:nvSpPr>
        <p:spPr>
          <a:xfrm>
            <a:off x="8688375" y="4881000"/>
            <a:ext cx="333600" cy="10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600"/>
              <a:t>47</a:t>
            </a:r>
            <a:endParaRPr sz="600"/>
          </a:p>
        </p:txBody>
      </p:sp>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549" name="Google Shape;2549;p149"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15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consolata"/>
                <a:ea typeface="Inconsolata"/>
                <a:cs typeface="Inconsolata"/>
                <a:sym typeface="Inconsolata"/>
              </a:rPr>
              <a:t>c</a:t>
            </a:r>
            <a:r>
              <a:rPr lang="en">
                <a:latin typeface="Inconsolata"/>
                <a:ea typeface="Inconsolata"/>
                <a:cs typeface="Inconsolata"/>
                <a:sym typeface="Inconsolata"/>
              </a:rPr>
              <a:t>url </a:t>
            </a:r>
            <a:endParaRPr>
              <a:latin typeface="Inconsolata"/>
              <a:ea typeface="Inconsolata"/>
              <a:cs typeface="Inconsolata"/>
              <a:sym typeface="Inconsolata"/>
            </a:endParaRPr>
          </a:p>
        </p:txBody>
      </p:sp>
      <p:sp>
        <p:nvSpPr>
          <p:cNvPr id="2555" name="Google Shape;2555;p15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5F9"/>
        </a:solidFill>
      </p:bgPr>
    </p:bg>
    <p:spTree>
      <p:nvGrpSpPr>
        <p:cNvPr id="2559" name="Shape 2559"/>
        <p:cNvGrpSpPr/>
        <p:nvPr/>
      </p:nvGrpSpPr>
      <p:grpSpPr>
        <a:xfrm>
          <a:off x="0" y="0"/>
          <a:ext cx="0" cy="0"/>
          <a:chOff x="0" y="0"/>
          <a:chExt cx="0" cy="0"/>
        </a:xfrm>
      </p:grpSpPr>
      <p:sp>
        <p:nvSpPr>
          <p:cNvPr id="2560" name="Google Shape;2560;p151"/>
          <p:cNvSpPr/>
          <p:nvPr/>
        </p:nvSpPr>
        <p:spPr>
          <a:xfrm flipH="1" rot="-5400000">
            <a:off x="2140650" y="677325"/>
            <a:ext cx="7970700" cy="6514200"/>
          </a:xfrm>
          <a:prstGeom prst="rtTriangle">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Introducing </a:t>
            </a:r>
            <a:r>
              <a:rPr lang="en">
                <a:latin typeface="Inconsolata"/>
                <a:ea typeface="Inconsolata"/>
                <a:cs typeface="Inconsolata"/>
                <a:sym typeface="Inconsolata"/>
              </a:rPr>
              <a:t>curl</a:t>
            </a:r>
            <a:endParaRPr>
              <a:latin typeface="Inconsolata"/>
              <a:ea typeface="Inconsolata"/>
              <a:cs typeface="Inconsolata"/>
              <a:sym typeface="Inconsolata"/>
            </a:endParaRPr>
          </a:p>
        </p:txBody>
      </p:sp>
      <p:sp>
        <p:nvSpPr>
          <p:cNvPr id="2562" name="Google Shape;2562;p151"/>
          <p:cNvSpPr txBox="1"/>
          <p:nvPr>
            <p:ph idx="1" type="subTitle"/>
          </p:nvPr>
        </p:nvSpPr>
        <p:spPr>
          <a:xfrm>
            <a:off x="0" y="675975"/>
            <a:ext cx="4573200" cy="1155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can’t always examine</a:t>
            </a:r>
            <a:r>
              <a:rPr lang="en"/>
              <a:t> </a:t>
            </a:r>
            <a:br>
              <a:rPr lang="en"/>
            </a:br>
            <a:r>
              <a:rPr lang="en"/>
              <a:t>HTTP requests and responses through a browser.</a:t>
            </a:r>
            <a:endParaRPr/>
          </a:p>
        </p:txBody>
      </p:sp>
      <p:sp>
        <p:nvSpPr>
          <p:cNvPr id="2563" name="Google Shape;2563;p151"/>
          <p:cNvSpPr txBox="1"/>
          <p:nvPr>
            <p:ph idx="3" type="body"/>
          </p:nvPr>
        </p:nvSpPr>
        <p:spPr>
          <a:xfrm>
            <a:off x="175" y="1925625"/>
            <a:ext cx="6633900" cy="2788200"/>
          </a:xfrm>
          <a:prstGeom prst="rect">
            <a:avLst/>
          </a:prstGeom>
        </p:spPr>
        <p:txBody>
          <a:bodyPr anchorCtr="0" anchor="t" bIns="914400" lIns="457200" spcFirstLastPara="1" rIns="457200" wrap="square" tIns="0">
            <a:noAutofit/>
          </a:bodyPr>
          <a:lstStyle/>
          <a:p>
            <a:pPr indent="-180340" lvl="0" marL="320040" rtl="0" algn="l">
              <a:lnSpc>
                <a:spcPct val="115000"/>
              </a:lnSpc>
              <a:spcBef>
                <a:spcPts val="0"/>
              </a:spcBef>
              <a:spcAft>
                <a:spcPts val="0"/>
              </a:spcAft>
              <a:buClr>
                <a:srgbClr val="073763"/>
              </a:buClr>
              <a:buSzPts val="1400"/>
              <a:buChar char="●"/>
            </a:pPr>
            <a:r>
              <a:rPr lang="en"/>
              <a:t>Sometimes, the tools you can use to send </a:t>
            </a:r>
            <a:br>
              <a:rPr lang="en"/>
            </a:br>
            <a:r>
              <a:rPr lang="en"/>
              <a:t>and receive HTTP requests are limited.</a:t>
            </a:r>
            <a:endParaRPr/>
          </a:p>
          <a:p>
            <a:pPr indent="-180340" lvl="0" marL="320040" rtl="0" algn="l">
              <a:lnSpc>
                <a:spcPct val="115000"/>
              </a:lnSpc>
              <a:spcBef>
                <a:spcPts val="1000"/>
              </a:spcBef>
              <a:spcAft>
                <a:spcPts val="0"/>
              </a:spcAft>
              <a:buClr>
                <a:srgbClr val="073763"/>
              </a:buClr>
              <a:buSzPts val="1400"/>
              <a:buChar char="●"/>
            </a:pPr>
            <a:r>
              <a:rPr lang="en"/>
              <a:t>For example, when working through a container </a:t>
            </a:r>
            <a:br>
              <a:rPr lang="en"/>
            </a:br>
            <a:r>
              <a:rPr lang="en"/>
              <a:t>that has no user interface, you'll need a command-line </a:t>
            </a:r>
            <a:br>
              <a:rPr lang="en"/>
            </a:br>
            <a:r>
              <a:rPr lang="en"/>
              <a:t>tool to send and receive HTTP requests.</a:t>
            </a:r>
            <a:endParaRPr/>
          </a:p>
          <a:p>
            <a:pPr indent="-180340" lvl="0" marL="320040" rtl="0" algn="l">
              <a:lnSpc>
                <a:spcPct val="115000"/>
              </a:lnSpc>
              <a:spcBef>
                <a:spcPts val="1000"/>
              </a:spcBef>
              <a:spcAft>
                <a:spcPts val="0"/>
              </a:spcAft>
              <a:buClr>
                <a:srgbClr val="073763"/>
              </a:buClr>
              <a:buSzPts val="1400"/>
              <a:buChar char="●"/>
            </a:pPr>
            <a:r>
              <a:rPr lang="en"/>
              <a:t>Cybersecurity professionals need to be able to quickly </a:t>
            </a:r>
            <a:br>
              <a:rPr lang="en"/>
            </a:br>
            <a:r>
              <a:rPr lang="en"/>
              <a:t>test HTTP requests in a way that can be automated, </a:t>
            </a:r>
            <a:br>
              <a:rPr lang="en"/>
            </a:br>
            <a:r>
              <a:rPr lang="en"/>
              <a:t>but also allows them to make adjustments.</a:t>
            </a:r>
            <a:endParaRPr/>
          </a:p>
          <a:p>
            <a:pPr indent="-180340" lvl="0" marL="320040" rtl="0" algn="l">
              <a:lnSpc>
                <a:spcPct val="115000"/>
              </a:lnSpc>
              <a:spcBef>
                <a:spcPts val="1000"/>
              </a:spcBef>
              <a:spcAft>
                <a:spcPts val="1000"/>
              </a:spcAft>
              <a:buClr>
                <a:srgbClr val="073763"/>
              </a:buClr>
              <a:buSzPts val="1400"/>
              <a:buChar char="●"/>
            </a:pPr>
            <a:r>
              <a:rPr lang="en"/>
              <a:t>The command-line tool </a:t>
            </a:r>
            <a:r>
              <a:rPr lang="en">
                <a:latin typeface="Inconsolata"/>
                <a:ea typeface="Inconsolata"/>
                <a:cs typeface="Inconsolata"/>
                <a:sym typeface="Inconsolata"/>
              </a:rPr>
              <a:t>curl</a:t>
            </a:r>
            <a:r>
              <a:rPr lang="en"/>
              <a:t> allows security professional to </a:t>
            </a:r>
            <a:br>
              <a:rPr lang="en"/>
            </a:br>
            <a:r>
              <a:rPr lang="en"/>
              <a:t>do exactly this.</a:t>
            </a:r>
            <a:endParaRPr/>
          </a:p>
        </p:txBody>
      </p:sp>
      <p:sp>
        <p:nvSpPr>
          <p:cNvPr id="2564" name="Google Shape;2564;p15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565" name="Google Shape;2565;p151"/>
          <p:cNvPicPr preferRelativeResize="0"/>
          <p:nvPr/>
        </p:nvPicPr>
        <p:blipFill>
          <a:blip r:embed="rId3">
            <a:alphaModFix/>
          </a:blip>
          <a:stretch>
            <a:fillRect/>
          </a:stretch>
        </p:blipFill>
        <p:spPr>
          <a:xfrm>
            <a:off x="5019463" y="770025"/>
            <a:ext cx="3849337" cy="11556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5F9"/>
        </a:solidFill>
      </p:bgPr>
    </p:bg>
    <p:spTree>
      <p:nvGrpSpPr>
        <p:cNvPr id="2569" name="Shape 2569"/>
        <p:cNvGrpSpPr/>
        <p:nvPr/>
      </p:nvGrpSpPr>
      <p:grpSpPr>
        <a:xfrm>
          <a:off x="0" y="0"/>
          <a:ext cx="0" cy="0"/>
          <a:chOff x="0" y="0"/>
          <a:chExt cx="0" cy="0"/>
        </a:xfrm>
      </p:grpSpPr>
      <p:sp>
        <p:nvSpPr>
          <p:cNvPr id="2570" name="Google Shape;2570;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Inconsolata"/>
                <a:ea typeface="Inconsolata"/>
                <a:cs typeface="Inconsolata"/>
                <a:sym typeface="Inconsolata"/>
              </a:rPr>
              <a:t>curl</a:t>
            </a:r>
            <a:endParaRPr>
              <a:latin typeface="Inconsolata"/>
              <a:ea typeface="Inconsolata"/>
              <a:cs typeface="Inconsolata"/>
              <a:sym typeface="Inconsolata"/>
            </a:endParaRPr>
          </a:p>
        </p:txBody>
      </p:sp>
      <p:sp>
        <p:nvSpPr>
          <p:cNvPr id="2571" name="Google Shape;2571;p152"/>
          <p:cNvSpPr txBox="1"/>
          <p:nvPr>
            <p:ph idx="1" type="subTitle"/>
          </p:nvPr>
        </p:nvSpPr>
        <p:spPr>
          <a:xfrm>
            <a:off x="0" y="675975"/>
            <a:ext cx="8869800" cy="75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latin typeface="Inconsolata"/>
                <a:ea typeface="Inconsolata"/>
                <a:cs typeface="Inconsolata"/>
                <a:sym typeface="Inconsolata"/>
              </a:rPr>
              <a:t>c</a:t>
            </a:r>
            <a:r>
              <a:rPr lang="en">
                <a:solidFill>
                  <a:schemeClr val="dk1"/>
                </a:solidFill>
                <a:latin typeface="Inconsolata"/>
                <a:ea typeface="Inconsolata"/>
                <a:cs typeface="Inconsolata"/>
                <a:sym typeface="Inconsolata"/>
              </a:rPr>
              <a:t>url</a:t>
            </a:r>
            <a:r>
              <a:rPr lang="en">
                <a:solidFill>
                  <a:schemeClr val="dk1"/>
                </a:solidFill>
              </a:rPr>
              <a:t> is a command-line client that allows us to send data to and from servers. This allows security professionals to:</a:t>
            </a:r>
            <a:endParaRPr/>
          </a:p>
        </p:txBody>
      </p:sp>
      <p:sp>
        <p:nvSpPr>
          <p:cNvPr id="2572" name="Google Shape;2572;p1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573" name="Google Shape;2573;p152"/>
          <p:cNvSpPr/>
          <p:nvPr/>
        </p:nvSpPr>
        <p:spPr>
          <a:xfrm>
            <a:off x="297075" y="1754250"/>
            <a:ext cx="2401500" cy="2401500"/>
          </a:xfrm>
          <a:prstGeom prst="ellipse">
            <a:avLst/>
          </a:prstGeom>
          <a:solidFill>
            <a:srgbClr val="FCE5CD"/>
          </a:solidFill>
          <a:ln cap="flat" cmpd="sng" w="76200">
            <a:solidFill>
              <a:srgbClr val="DAE5F9"/>
            </a:solidFill>
            <a:prstDash val="solid"/>
            <a:round/>
            <a:headEnd len="sm" w="sm" type="none"/>
            <a:tailEnd len="sm" w="sm" type="none"/>
          </a:ln>
          <a:effectLst>
            <a:outerShdw blurRad="271463" rotWithShape="0" algn="bl" dist="9525">
              <a:srgbClr val="073763">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52"/>
          <p:cNvSpPr/>
          <p:nvPr/>
        </p:nvSpPr>
        <p:spPr>
          <a:xfrm>
            <a:off x="2374925" y="1754250"/>
            <a:ext cx="2401500" cy="2401500"/>
          </a:xfrm>
          <a:prstGeom prst="ellipse">
            <a:avLst/>
          </a:prstGeom>
          <a:solidFill>
            <a:srgbClr val="F8F5C2"/>
          </a:solidFill>
          <a:ln cap="flat" cmpd="sng" w="76200">
            <a:solidFill>
              <a:srgbClr val="DAE5F9"/>
            </a:solidFill>
            <a:prstDash val="solid"/>
            <a:round/>
            <a:headEnd len="sm" w="sm" type="none"/>
            <a:tailEnd len="sm" w="sm" type="none"/>
          </a:ln>
          <a:effectLst>
            <a:outerShdw blurRad="271463" rotWithShape="0" algn="bl" dist="9525">
              <a:srgbClr val="073763">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52"/>
          <p:cNvSpPr/>
          <p:nvPr/>
        </p:nvSpPr>
        <p:spPr>
          <a:xfrm>
            <a:off x="4427200" y="1754250"/>
            <a:ext cx="2401500" cy="2401500"/>
          </a:xfrm>
          <a:prstGeom prst="ellipse">
            <a:avLst/>
          </a:prstGeom>
          <a:solidFill>
            <a:srgbClr val="ECF8C3"/>
          </a:solidFill>
          <a:ln cap="flat" cmpd="sng" w="76200">
            <a:solidFill>
              <a:srgbClr val="DAE5F9"/>
            </a:solidFill>
            <a:prstDash val="solid"/>
            <a:round/>
            <a:headEnd len="sm" w="sm" type="none"/>
            <a:tailEnd len="sm" w="sm" type="none"/>
          </a:ln>
          <a:effectLst>
            <a:outerShdw blurRad="271463" rotWithShape="0" algn="bl" dist="9525">
              <a:srgbClr val="073763">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52"/>
          <p:cNvSpPr/>
          <p:nvPr/>
        </p:nvSpPr>
        <p:spPr>
          <a:xfrm>
            <a:off x="6445425" y="1754250"/>
            <a:ext cx="2401500" cy="2401500"/>
          </a:xfrm>
          <a:prstGeom prst="ellipse">
            <a:avLst/>
          </a:prstGeom>
          <a:solidFill>
            <a:srgbClr val="DAF5F5"/>
          </a:solidFill>
          <a:ln cap="flat" cmpd="sng" w="76200">
            <a:solidFill>
              <a:srgbClr val="DAE5F9"/>
            </a:solidFill>
            <a:prstDash val="solid"/>
            <a:round/>
            <a:headEnd len="sm" w="sm" type="none"/>
            <a:tailEnd len="sm" w="sm" type="none"/>
          </a:ln>
          <a:effectLst>
            <a:outerShdw blurRad="271463" rotWithShape="0" algn="bl" dist="9525">
              <a:srgbClr val="073763">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52"/>
          <p:cNvSpPr txBox="1"/>
          <p:nvPr/>
        </p:nvSpPr>
        <p:spPr>
          <a:xfrm>
            <a:off x="600275" y="2426975"/>
            <a:ext cx="1881900" cy="13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Test web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server security configurations.</a:t>
            </a:r>
            <a:endParaRPr/>
          </a:p>
        </p:txBody>
      </p:sp>
      <p:sp>
        <p:nvSpPr>
          <p:cNvPr id="2578" name="Google Shape;2578;p152"/>
          <p:cNvSpPr txBox="1"/>
          <p:nvPr/>
        </p:nvSpPr>
        <p:spPr>
          <a:xfrm>
            <a:off x="2676950" y="2426975"/>
            <a:ext cx="1881900" cy="13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Ensure web servers don’t leak sensitive data through their HTTP responses.</a:t>
            </a:r>
            <a:endParaRPr/>
          </a:p>
        </p:txBody>
      </p:sp>
      <p:sp>
        <p:nvSpPr>
          <p:cNvPr id="2579" name="Google Shape;2579;p152"/>
          <p:cNvSpPr txBox="1"/>
          <p:nvPr/>
        </p:nvSpPr>
        <p:spPr>
          <a:xfrm>
            <a:off x="4753625" y="2426975"/>
            <a:ext cx="1881900" cy="13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Verify that servers only respond to certain types</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of requests. </a:t>
            </a:r>
            <a:endParaRPr/>
          </a:p>
        </p:txBody>
      </p:sp>
      <p:sp>
        <p:nvSpPr>
          <p:cNvPr id="2580" name="Google Shape;2580;p152"/>
          <p:cNvSpPr txBox="1"/>
          <p:nvPr/>
        </p:nvSpPr>
        <p:spPr>
          <a:xfrm>
            <a:off x="6830300" y="2426975"/>
            <a:ext cx="1881900" cy="13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Look for vulnerabilities on a web server.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5F9"/>
        </a:solidFill>
      </p:bgPr>
    </p:bg>
    <p:spTree>
      <p:nvGrpSpPr>
        <p:cNvPr id="2584" name="Shape 2584"/>
        <p:cNvGrpSpPr/>
        <p:nvPr/>
      </p:nvGrpSpPr>
      <p:grpSpPr>
        <a:xfrm>
          <a:off x="0" y="0"/>
          <a:ext cx="0" cy="0"/>
          <a:chOff x="0" y="0"/>
          <a:chExt cx="0" cy="0"/>
        </a:xfrm>
      </p:grpSpPr>
      <p:sp>
        <p:nvSpPr>
          <p:cNvPr id="2585" name="Google Shape;2585;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latin typeface="Inconsolata"/>
                <a:ea typeface="Inconsolata"/>
                <a:cs typeface="Inconsolata"/>
                <a:sym typeface="Inconsolata"/>
              </a:rPr>
              <a:t>c</a:t>
            </a:r>
            <a:r>
              <a:rPr lang="en">
                <a:latin typeface="Inconsolata"/>
                <a:ea typeface="Inconsolata"/>
                <a:cs typeface="Inconsolata"/>
                <a:sym typeface="Inconsolata"/>
              </a:rPr>
              <a:t>url</a:t>
            </a:r>
            <a:endParaRPr>
              <a:latin typeface="Inconsolata"/>
              <a:ea typeface="Inconsolata"/>
              <a:cs typeface="Inconsolata"/>
              <a:sym typeface="Inconsolata"/>
            </a:endParaRPr>
          </a:p>
        </p:txBody>
      </p:sp>
      <p:sp>
        <p:nvSpPr>
          <p:cNvPr id="2586" name="Google Shape;2586;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1200"/>
              </a:spcAft>
              <a:buNone/>
            </a:pPr>
            <a:r>
              <a:rPr lang="en"/>
              <a:t>We’ll demonstrate </a:t>
            </a:r>
            <a:r>
              <a:rPr lang="en">
                <a:latin typeface="Inconsolata"/>
                <a:ea typeface="Inconsolata"/>
                <a:cs typeface="Inconsolata"/>
                <a:sym typeface="Inconsolata"/>
              </a:rPr>
              <a:t>curl</a:t>
            </a:r>
            <a:r>
              <a:rPr lang="en"/>
              <a:t> using </a:t>
            </a:r>
            <a:br>
              <a:rPr lang="en"/>
            </a:br>
            <a:r>
              <a:rPr lang="en"/>
              <a:t>the website POSThere.io.</a:t>
            </a:r>
            <a:endParaRPr/>
          </a:p>
        </p:txBody>
      </p:sp>
      <p:pic>
        <p:nvPicPr>
          <p:cNvPr id="2587" name="Google Shape;2587;p153"/>
          <p:cNvPicPr preferRelativeResize="0"/>
          <p:nvPr/>
        </p:nvPicPr>
        <p:blipFill rotWithShape="1">
          <a:blip r:embed="rId3">
            <a:alphaModFix/>
          </a:blip>
          <a:srcRect b="8247" l="4753" r="4699" t="4477"/>
          <a:stretch/>
        </p:blipFill>
        <p:spPr>
          <a:xfrm>
            <a:off x="3608100" y="875813"/>
            <a:ext cx="5337776" cy="3891676"/>
          </a:xfrm>
          <a:prstGeom prst="rect">
            <a:avLst/>
          </a:prstGeom>
          <a:noFill/>
          <a:ln>
            <a:noFill/>
          </a:ln>
          <a:effectLst>
            <a:outerShdw blurRad="185738" rotWithShape="0" algn="bl" dist="9525">
              <a:srgbClr val="000000">
                <a:alpha val="21000"/>
              </a:srgbClr>
            </a:outerShdw>
          </a:effectLst>
        </p:spPr>
      </p:pic>
      <p:sp>
        <p:nvSpPr>
          <p:cNvPr id="2588" name="Google Shape;2588;p1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15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latin typeface="Inconsolata"/>
                <a:ea typeface="Inconsolata"/>
                <a:cs typeface="Inconsolata"/>
                <a:sym typeface="Inconsolata"/>
              </a:rPr>
              <a:t>curl</a:t>
            </a:r>
            <a:r>
              <a:rPr lang="en"/>
              <a:t>ing</a:t>
            </a:r>
            <a:endParaRPr/>
          </a:p>
        </p:txBody>
      </p:sp>
      <p:sp>
        <p:nvSpPr>
          <p:cNvPr id="2594" name="Google Shape;2594;p1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78" name="Shape 2078"/>
        <p:cNvGrpSpPr/>
        <p:nvPr/>
      </p:nvGrpSpPr>
      <p:grpSpPr>
        <a:xfrm>
          <a:off x="0" y="0"/>
          <a:ext cx="0" cy="0"/>
          <a:chOff x="0" y="0"/>
          <a:chExt cx="0" cy="0"/>
        </a:xfrm>
      </p:grpSpPr>
      <p:sp>
        <p:nvSpPr>
          <p:cNvPr id="2079" name="Google Shape;2079;p110"/>
          <p:cNvSpPr/>
          <p:nvPr/>
        </p:nvSpPr>
        <p:spPr>
          <a:xfrm>
            <a:off x="0" y="0"/>
            <a:ext cx="8963100" cy="5178900"/>
          </a:xfrm>
          <a:prstGeom prst="rect">
            <a:avLst/>
          </a:prstGeom>
          <a:solidFill>
            <a:srgbClr val="545E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10"/>
          <p:cNvSpPr txBox="1"/>
          <p:nvPr>
            <p:ph type="title"/>
          </p:nvPr>
        </p:nvSpPr>
        <p:spPr>
          <a:xfrm>
            <a:off x="0" y="0"/>
            <a:ext cx="80388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The Web: A Security Perspective</a:t>
            </a:r>
            <a:endParaRPr>
              <a:solidFill>
                <a:srgbClr val="FFFFFF"/>
              </a:solidFill>
            </a:endParaRPr>
          </a:p>
        </p:txBody>
      </p:sp>
      <p:sp>
        <p:nvSpPr>
          <p:cNvPr id="2081" name="Google Shape;2081;p110"/>
          <p:cNvSpPr txBox="1"/>
          <p:nvPr>
            <p:ph idx="1" type="subTitle"/>
          </p:nvPr>
        </p:nvSpPr>
        <p:spPr>
          <a:xfrm>
            <a:off x="0" y="675975"/>
            <a:ext cx="4299300" cy="2336700"/>
          </a:xfrm>
          <a:prstGeom prst="rect">
            <a:avLst/>
          </a:prstGeom>
        </p:spPr>
        <p:txBody>
          <a:bodyPr anchorCtr="0" anchor="t" bIns="91425" lIns="457200" spcFirstLastPara="1" rIns="182875" wrap="square" tIns="91425">
            <a:noAutofit/>
          </a:bodyPr>
          <a:lstStyle/>
          <a:p>
            <a:pPr indent="0" lvl="0" marL="0" rtl="0" algn="l">
              <a:spcBef>
                <a:spcPts val="0"/>
              </a:spcBef>
              <a:spcAft>
                <a:spcPts val="0"/>
              </a:spcAft>
              <a:buNone/>
            </a:pPr>
            <a:r>
              <a:rPr lang="en">
                <a:solidFill>
                  <a:srgbClr val="FFFFFF"/>
                </a:solidFill>
              </a:rPr>
              <a:t>In previous units, we learned </a:t>
            </a:r>
            <a:br>
              <a:rPr lang="en">
                <a:solidFill>
                  <a:srgbClr val="FFFFFF"/>
                </a:solidFill>
              </a:rPr>
            </a:br>
            <a:r>
              <a:rPr lang="en">
                <a:solidFill>
                  <a:srgbClr val="FFFFFF"/>
                </a:solidFill>
              </a:rPr>
              <a:t>about system administration and networking concepts.</a:t>
            </a:r>
            <a:endParaRPr>
              <a:solidFill>
                <a:srgbClr val="FFFFFF"/>
              </a:solidFill>
            </a:endParaRPr>
          </a:p>
          <a:p>
            <a:pPr indent="0" lvl="0" marL="0" rtl="0" algn="l">
              <a:spcBef>
                <a:spcPts val="1000"/>
              </a:spcBef>
              <a:spcAft>
                <a:spcPts val="1000"/>
              </a:spcAft>
              <a:buNone/>
            </a:pPr>
            <a:r>
              <a:rPr lang="en">
                <a:solidFill>
                  <a:srgbClr val="FFFFFF"/>
                </a:solidFill>
              </a:rPr>
              <a:t>This week, we will build on those concepts as we explore how web-based communication works</a:t>
            </a:r>
            <a:br>
              <a:rPr lang="en">
                <a:solidFill>
                  <a:srgbClr val="FFFFFF"/>
                </a:solidFill>
              </a:rPr>
            </a:br>
            <a:r>
              <a:rPr lang="en">
                <a:solidFill>
                  <a:srgbClr val="FFFFFF"/>
                </a:solidFill>
              </a:rPr>
              <a:t>in the client-server model.</a:t>
            </a:r>
            <a:r>
              <a:rPr lang="en" sz="1750">
                <a:solidFill>
                  <a:srgbClr val="FFFFFF"/>
                </a:solidFill>
              </a:rPr>
              <a:t> </a:t>
            </a:r>
            <a:endParaRPr sz="1750">
              <a:solidFill>
                <a:srgbClr val="FFFFFF"/>
              </a:solidFill>
            </a:endParaRPr>
          </a:p>
        </p:txBody>
      </p:sp>
      <p:sp>
        <p:nvSpPr>
          <p:cNvPr id="2082" name="Google Shape;2082;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2083" name="Google Shape;2083;p110"/>
          <p:cNvCxnSpPr/>
          <p:nvPr/>
        </p:nvCxnSpPr>
        <p:spPr>
          <a:xfrm>
            <a:off x="430550" y="675975"/>
            <a:ext cx="4527600" cy="0"/>
          </a:xfrm>
          <a:prstGeom prst="straightConnector1">
            <a:avLst/>
          </a:prstGeom>
          <a:noFill/>
          <a:ln cap="flat" cmpd="sng" w="9525">
            <a:solidFill>
              <a:srgbClr val="FFFFFF"/>
            </a:solidFill>
            <a:prstDash val="solid"/>
            <a:round/>
            <a:headEnd len="med" w="med" type="none"/>
            <a:tailEnd len="med" w="med" type="none"/>
          </a:ln>
        </p:spPr>
      </p:cxnSp>
      <p:pic>
        <p:nvPicPr>
          <p:cNvPr id="2084" name="Google Shape;2084;p110"/>
          <p:cNvPicPr preferRelativeResize="0"/>
          <p:nvPr/>
        </p:nvPicPr>
        <p:blipFill rotWithShape="1">
          <a:blip r:embed="rId3">
            <a:alphaModFix/>
          </a:blip>
          <a:srcRect b="1077" l="29760" r="0" t="13445"/>
          <a:stretch/>
        </p:blipFill>
        <p:spPr>
          <a:xfrm>
            <a:off x="3472000" y="0"/>
            <a:ext cx="5672000" cy="5178975"/>
          </a:xfrm>
          <a:prstGeom prst="rect">
            <a:avLst/>
          </a:prstGeom>
          <a:noFill/>
          <a:ln>
            <a:noFill/>
          </a:ln>
        </p:spPr>
      </p:pic>
      <p:sp>
        <p:nvSpPr>
          <p:cNvPr id="2085" name="Google Shape;2085;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86" name="Google Shape;2086;p110"/>
          <p:cNvSpPr/>
          <p:nvPr/>
        </p:nvSpPr>
        <p:spPr>
          <a:xfrm flipH="1">
            <a:off x="430350" y="3116100"/>
            <a:ext cx="3247800" cy="1358100"/>
          </a:xfrm>
          <a:prstGeom prst="round2DiagRect">
            <a:avLst>
              <a:gd fmla="val 16667" name="adj1"/>
              <a:gd fmla="val 0" name="adj2"/>
            </a:avLst>
          </a:prstGeom>
          <a:solidFill>
            <a:srgbClr val="91F0F9"/>
          </a:solidFill>
          <a:ln cap="flat" cmpd="sng" w="19050">
            <a:solidFill>
              <a:srgbClr val="2F2FDD"/>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latin typeface="Roboto"/>
                <a:ea typeface="Roboto"/>
                <a:cs typeface="Roboto"/>
                <a:sym typeface="Roboto"/>
              </a:rPr>
              <a:t>We'll examine how we communicate over the web (</a:t>
            </a:r>
            <a:r>
              <a:rPr lang="en" sz="1300">
                <a:solidFill>
                  <a:schemeClr val="dk1"/>
                </a:solidFill>
                <a:latin typeface="Roboto"/>
                <a:ea typeface="Roboto"/>
                <a:cs typeface="Roboto"/>
                <a:sym typeface="Roboto"/>
              </a:rPr>
              <a:t>networking) </a:t>
            </a:r>
            <a:r>
              <a:rPr lang="en" sz="1300">
                <a:latin typeface="Roboto"/>
                <a:ea typeface="Roboto"/>
                <a:cs typeface="Roboto"/>
                <a:sym typeface="Roboto"/>
              </a:rPr>
              <a:t>and how websites and web applications are created and deployed (system administration).</a:t>
            </a:r>
            <a:endParaRPr sz="13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15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a:p>
            <a:pPr indent="0" lvl="0" marL="0" rtl="0" algn="r">
              <a:spcBef>
                <a:spcPts val="0"/>
              </a:spcBef>
              <a:spcAft>
                <a:spcPts val="0"/>
              </a:spcAft>
              <a:buNone/>
            </a:pPr>
            <a:r>
              <a:t/>
            </a:r>
            <a:endParaRPr/>
          </a:p>
        </p:txBody>
      </p:sp>
      <p:sp>
        <p:nvSpPr>
          <p:cNvPr id="2600" name="Google Shape;2600;p15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Using </a:t>
            </a:r>
            <a:r>
              <a:rPr lang="en">
                <a:latin typeface="Inconsolata"/>
                <a:ea typeface="Inconsolata"/>
                <a:cs typeface="Inconsolata"/>
                <a:sym typeface="Inconsolata"/>
              </a:rPr>
              <a:t>curl</a:t>
            </a:r>
            <a:endParaRPr>
              <a:latin typeface="Inconsolata"/>
              <a:ea typeface="Inconsolata"/>
              <a:cs typeface="Inconsolata"/>
              <a:sym typeface="Inconsolata"/>
            </a:endParaRPr>
          </a:p>
          <a:p>
            <a:pPr indent="0" lvl="0" marL="0" rtl="0" algn="l">
              <a:lnSpc>
                <a:spcPct val="115000"/>
              </a:lnSpc>
              <a:spcBef>
                <a:spcPts val="800"/>
              </a:spcBef>
              <a:spcAft>
                <a:spcPts val="0"/>
              </a:spcAft>
              <a:buNone/>
            </a:pPr>
            <a:r>
              <a:rPr lang="en" sz="2000">
                <a:latin typeface="Roboto Light"/>
                <a:ea typeface="Roboto Light"/>
                <a:cs typeface="Roboto Light"/>
                <a:sym typeface="Roboto Light"/>
              </a:rPr>
              <a:t>In this activity, you will write</a:t>
            </a:r>
            <a:r>
              <a:rPr lang="en" sz="2000">
                <a:latin typeface="Roboto Light"/>
                <a:ea typeface="Roboto Light"/>
                <a:cs typeface="Roboto Light"/>
                <a:sym typeface="Roboto Light"/>
              </a:rPr>
              <a:t> various </a:t>
            </a:r>
            <a:r>
              <a:rPr lang="en" sz="2000">
                <a:latin typeface="Inconsolata"/>
                <a:ea typeface="Inconsolata"/>
                <a:cs typeface="Inconsolata"/>
                <a:sym typeface="Inconsolata"/>
              </a:rPr>
              <a:t>curl</a:t>
            </a:r>
            <a:r>
              <a:rPr lang="en" sz="2000">
                <a:latin typeface="Roboto Light"/>
                <a:ea typeface="Roboto Light"/>
                <a:cs typeface="Roboto Light"/>
                <a:sym typeface="Roboto Light"/>
              </a:rPr>
              <a:t> commands to interact with an HTTP web server and return responses. </a:t>
            </a:r>
            <a:endParaRPr sz="2000">
              <a:latin typeface="Roboto Light"/>
              <a:ea typeface="Roboto Light"/>
              <a:cs typeface="Roboto Light"/>
              <a:sym typeface="Roboto Light"/>
            </a:endParaRPr>
          </a:p>
        </p:txBody>
      </p:sp>
      <p:sp>
        <p:nvSpPr>
          <p:cNvPr id="2601" name="Google Shape;2601;p1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sp>
        <p:nvSpPr>
          <p:cNvPr id="2606" name="Google Shape;2606;p1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15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Sessions and Cookies</a:t>
            </a:r>
            <a:endParaRPr/>
          </a:p>
        </p:txBody>
      </p:sp>
      <p:sp>
        <p:nvSpPr>
          <p:cNvPr id="2612" name="Google Shape;2612;p1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pic>
        <p:nvPicPr>
          <p:cNvPr id="2617" name="Google Shape;2617;p158"/>
          <p:cNvPicPr preferRelativeResize="0"/>
          <p:nvPr/>
        </p:nvPicPr>
        <p:blipFill rotWithShape="1">
          <a:blip r:embed="rId3">
            <a:alphaModFix/>
          </a:blip>
          <a:srcRect b="8925" l="0" r="0" t="2618"/>
          <a:stretch/>
        </p:blipFill>
        <p:spPr>
          <a:xfrm>
            <a:off x="175" y="0"/>
            <a:ext cx="9144000" cy="5143499"/>
          </a:xfrm>
          <a:prstGeom prst="rect">
            <a:avLst/>
          </a:prstGeom>
          <a:noFill/>
          <a:ln>
            <a:noFill/>
          </a:ln>
        </p:spPr>
      </p:pic>
      <p:sp>
        <p:nvSpPr>
          <p:cNvPr id="2618" name="Google Shape;2618;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Sessions and Cookies</a:t>
            </a:r>
            <a:endParaRPr>
              <a:solidFill>
                <a:srgbClr val="FFFFFF"/>
              </a:solidFill>
            </a:endParaRPr>
          </a:p>
        </p:txBody>
      </p:sp>
      <p:sp>
        <p:nvSpPr>
          <p:cNvPr id="2619" name="Google Shape;2619;p1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1200"/>
              </a:spcAft>
              <a:buNone/>
            </a:pPr>
            <a:r>
              <a:rPr b="1" lang="en">
                <a:solidFill>
                  <a:srgbClr val="F3F3F3"/>
                </a:solidFill>
              </a:rPr>
              <a:t>HTTP </a:t>
            </a:r>
            <a:r>
              <a:rPr lang="en">
                <a:solidFill>
                  <a:srgbClr val="F3F3F3"/>
                </a:solidFill>
              </a:rPr>
              <a:t>resources are inherently </a:t>
            </a:r>
            <a:r>
              <a:rPr b="1" lang="en">
                <a:solidFill>
                  <a:srgbClr val="F3F3F3"/>
                </a:solidFill>
              </a:rPr>
              <a:t>stateless</a:t>
            </a:r>
            <a:r>
              <a:rPr lang="en">
                <a:solidFill>
                  <a:srgbClr val="F3F3F3"/>
                </a:solidFill>
              </a:rPr>
              <a:t>, meaning that when your browser requests a webpage, the webpage can’t distinguish you from others.</a:t>
            </a:r>
            <a:endParaRPr>
              <a:solidFill>
                <a:srgbClr val="F3F3F3"/>
              </a:solidFill>
            </a:endParaRPr>
          </a:p>
        </p:txBody>
      </p:sp>
      <p:sp>
        <p:nvSpPr>
          <p:cNvPr id="2620" name="Google Shape;2620;p158"/>
          <p:cNvSpPr txBox="1"/>
          <p:nvPr>
            <p:ph idx="3" type="body"/>
          </p:nvPr>
        </p:nvSpPr>
        <p:spPr>
          <a:xfrm>
            <a:off x="175" y="1635550"/>
            <a:ext cx="4752000" cy="3001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1500">
                <a:solidFill>
                  <a:srgbClr val="EFEFEF"/>
                </a:solidFill>
              </a:rPr>
              <a:t>Websites need a way to deliver content that is specific to each user</a:t>
            </a:r>
            <a:r>
              <a:rPr lang="en" sz="1500">
                <a:solidFill>
                  <a:srgbClr val="EFEFEF"/>
                </a:solidFill>
              </a:rPr>
              <a:t>. To do so, they establish sessions with cookies.</a:t>
            </a:r>
            <a:endParaRPr sz="1500">
              <a:solidFill>
                <a:srgbClr val="EFEFEF"/>
              </a:solidFill>
            </a:endParaRPr>
          </a:p>
          <a:p>
            <a:pPr indent="-186690" lvl="0" marL="320040" rtl="0" algn="l">
              <a:lnSpc>
                <a:spcPct val="115000"/>
              </a:lnSpc>
              <a:spcBef>
                <a:spcPts val="400"/>
              </a:spcBef>
              <a:spcAft>
                <a:spcPts val="0"/>
              </a:spcAft>
              <a:buClr>
                <a:srgbClr val="EFEFEF"/>
              </a:buClr>
              <a:buSzPts val="1500"/>
              <a:buFont typeface="Roboto"/>
              <a:buChar char="●"/>
            </a:pPr>
            <a:r>
              <a:rPr b="1" lang="en" sz="1500">
                <a:solidFill>
                  <a:srgbClr val="EFEFEF"/>
                </a:solidFill>
              </a:rPr>
              <a:t>Sessions</a:t>
            </a:r>
            <a:r>
              <a:rPr lang="en" sz="1500">
                <a:solidFill>
                  <a:srgbClr val="EFEFEF"/>
                </a:solidFill>
              </a:rPr>
              <a:t> are unique server-side sets of user data used to customize webpages for the specific user accessing them.</a:t>
            </a:r>
            <a:endParaRPr sz="1500">
              <a:solidFill>
                <a:srgbClr val="EFEFEF"/>
              </a:solidFill>
            </a:endParaRPr>
          </a:p>
          <a:p>
            <a:pPr indent="-186690" lvl="0" marL="320040" rtl="0" algn="l">
              <a:lnSpc>
                <a:spcPct val="115000"/>
              </a:lnSpc>
              <a:spcBef>
                <a:spcPts val="400"/>
              </a:spcBef>
              <a:spcAft>
                <a:spcPts val="400"/>
              </a:spcAft>
              <a:buClr>
                <a:srgbClr val="EFEFEF"/>
              </a:buClr>
              <a:buSzPts val="1500"/>
              <a:buFont typeface="Roboto"/>
              <a:buChar char="●"/>
            </a:pPr>
            <a:r>
              <a:rPr b="1" lang="en" sz="1500">
                <a:solidFill>
                  <a:srgbClr val="EFEFEF"/>
                </a:solidFill>
              </a:rPr>
              <a:t>Cookies</a:t>
            </a:r>
            <a:r>
              <a:rPr lang="en" sz="1500">
                <a:solidFill>
                  <a:srgbClr val="EFEFEF"/>
                </a:solidFill>
              </a:rPr>
              <a:t> are small pieces of text data that, when sent by an HTTP server's response header, are saved by the user's HTTP client.</a:t>
            </a:r>
            <a:endParaRPr sz="1500">
              <a:solidFill>
                <a:srgbClr val="EFEFEF"/>
              </a:solidFill>
            </a:endParaRPr>
          </a:p>
        </p:txBody>
      </p:sp>
      <p:sp>
        <p:nvSpPr>
          <p:cNvPr id="2621" name="Google Shape;2621;p1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2622" name="Google Shape;2622;p158"/>
          <p:cNvCxnSpPr/>
          <p:nvPr/>
        </p:nvCxnSpPr>
        <p:spPr>
          <a:xfrm>
            <a:off x="274375" y="640080"/>
            <a:ext cx="8595600" cy="1020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AD8"/>
        </a:solidFill>
      </p:bgPr>
    </p:bg>
    <p:spTree>
      <p:nvGrpSpPr>
        <p:cNvPr id="2626" name="Shape 2626"/>
        <p:cNvGrpSpPr/>
        <p:nvPr/>
      </p:nvGrpSpPr>
      <p:grpSpPr>
        <a:xfrm>
          <a:off x="0" y="0"/>
          <a:ext cx="0" cy="0"/>
          <a:chOff x="0" y="0"/>
          <a:chExt cx="0" cy="0"/>
        </a:xfrm>
      </p:grpSpPr>
      <p:sp>
        <p:nvSpPr>
          <p:cNvPr id="2627" name="Google Shape;2627;p159"/>
          <p:cNvSpPr/>
          <p:nvPr/>
        </p:nvSpPr>
        <p:spPr>
          <a:xfrm>
            <a:off x="6805001" y="3571975"/>
            <a:ext cx="1489200" cy="78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59"/>
          <p:cNvSpPr/>
          <p:nvPr/>
        </p:nvSpPr>
        <p:spPr>
          <a:xfrm>
            <a:off x="3755425" y="1991800"/>
            <a:ext cx="1337100" cy="78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59"/>
          <p:cNvSpPr/>
          <p:nvPr/>
        </p:nvSpPr>
        <p:spPr>
          <a:xfrm>
            <a:off x="3756338" y="3571975"/>
            <a:ext cx="1337100" cy="78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59"/>
          <p:cNvSpPr/>
          <p:nvPr/>
        </p:nvSpPr>
        <p:spPr>
          <a:xfrm>
            <a:off x="0" y="0"/>
            <a:ext cx="9144000" cy="1652700"/>
          </a:xfrm>
          <a:prstGeom prst="rect">
            <a:avLst/>
          </a:prstGeom>
          <a:solidFill>
            <a:srgbClr val="9ADD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Sessions and Cookies</a:t>
            </a:r>
            <a:endParaRPr/>
          </a:p>
        </p:txBody>
      </p:sp>
      <p:sp>
        <p:nvSpPr>
          <p:cNvPr id="2632" name="Google Shape;2632;p1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1200"/>
              </a:spcAft>
              <a:buNone/>
            </a:pPr>
            <a:r>
              <a:rPr lang="en" sz="1600"/>
              <a:t>You visit a shopping website and register an account with your first and last name. As soon as you do this, a session is created that saves your name to the site's database.</a:t>
            </a:r>
            <a:endParaRPr sz="1600"/>
          </a:p>
        </p:txBody>
      </p:sp>
      <p:sp>
        <p:nvSpPr>
          <p:cNvPr id="2633" name="Google Shape;2633;p1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634" name="Google Shape;2634;p159"/>
          <p:cNvPicPr preferRelativeResize="0"/>
          <p:nvPr/>
        </p:nvPicPr>
        <p:blipFill rotWithShape="1">
          <a:blip r:embed="rId3">
            <a:alphaModFix/>
          </a:blip>
          <a:srcRect b="64153" l="0" r="0" t="0"/>
          <a:stretch/>
        </p:blipFill>
        <p:spPr>
          <a:xfrm>
            <a:off x="815850" y="1962475"/>
            <a:ext cx="7664699" cy="1004362"/>
          </a:xfrm>
          <a:prstGeom prst="rect">
            <a:avLst/>
          </a:prstGeom>
          <a:noFill/>
          <a:ln>
            <a:noFill/>
          </a:ln>
        </p:spPr>
      </p:pic>
      <p:cxnSp>
        <p:nvCxnSpPr>
          <p:cNvPr id="2635" name="Google Shape;2635;p159"/>
          <p:cNvCxnSpPr/>
          <p:nvPr/>
        </p:nvCxnSpPr>
        <p:spPr>
          <a:xfrm>
            <a:off x="1861425" y="2408900"/>
            <a:ext cx="1698900" cy="0"/>
          </a:xfrm>
          <a:prstGeom prst="straightConnector1">
            <a:avLst/>
          </a:prstGeom>
          <a:noFill/>
          <a:ln cap="flat" cmpd="sng" w="9525">
            <a:solidFill>
              <a:schemeClr val="dk2"/>
            </a:solidFill>
            <a:prstDash val="solid"/>
            <a:round/>
            <a:headEnd len="med" w="med" type="none"/>
            <a:tailEnd len="med" w="med" type="triangle"/>
          </a:ln>
        </p:spPr>
      </p:cxnSp>
      <p:cxnSp>
        <p:nvCxnSpPr>
          <p:cNvPr id="2636" name="Google Shape;2636;p159"/>
          <p:cNvCxnSpPr/>
          <p:nvPr/>
        </p:nvCxnSpPr>
        <p:spPr>
          <a:xfrm>
            <a:off x="1861425" y="4035075"/>
            <a:ext cx="1698900" cy="0"/>
          </a:xfrm>
          <a:prstGeom prst="straightConnector1">
            <a:avLst/>
          </a:prstGeom>
          <a:noFill/>
          <a:ln cap="flat" cmpd="sng" w="9525">
            <a:solidFill>
              <a:schemeClr val="dk2"/>
            </a:solidFill>
            <a:prstDash val="solid"/>
            <a:round/>
            <a:headEnd len="med" w="med" type="none"/>
            <a:tailEnd len="med" w="med" type="triangle"/>
          </a:ln>
        </p:spPr>
      </p:cxnSp>
      <p:cxnSp>
        <p:nvCxnSpPr>
          <p:cNvPr id="2637" name="Google Shape;2637;p159"/>
          <p:cNvCxnSpPr/>
          <p:nvPr/>
        </p:nvCxnSpPr>
        <p:spPr>
          <a:xfrm>
            <a:off x="5198750" y="4031775"/>
            <a:ext cx="1453800" cy="6600"/>
          </a:xfrm>
          <a:prstGeom prst="straightConnector1">
            <a:avLst/>
          </a:prstGeom>
          <a:noFill/>
          <a:ln cap="flat" cmpd="sng" w="9525">
            <a:solidFill>
              <a:schemeClr val="dk2"/>
            </a:solidFill>
            <a:prstDash val="solid"/>
            <a:round/>
            <a:headEnd len="med" w="med" type="none"/>
            <a:tailEnd len="med" w="med" type="triangle"/>
          </a:ln>
        </p:spPr>
      </p:cxnSp>
      <p:sp>
        <p:nvSpPr>
          <p:cNvPr id="2638" name="Google Shape;2638;p159"/>
          <p:cNvSpPr/>
          <p:nvPr/>
        </p:nvSpPr>
        <p:spPr>
          <a:xfrm>
            <a:off x="400025" y="2773700"/>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Users without cookies </a:t>
            </a:r>
            <a:endParaRPr b="1" sz="1200">
              <a:latin typeface="Roboto"/>
              <a:ea typeface="Roboto"/>
              <a:cs typeface="Roboto"/>
              <a:sym typeface="Roboto"/>
            </a:endParaRPr>
          </a:p>
        </p:txBody>
      </p:sp>
      <p:sp>
        <p:nvSpPr>
          <p:cNvPr id="2639" name="Google Shape;2639;p159"/>
          <p:cNvSpPr/>
          <p:nvPr/>
        </p:nvSpPr>
        <p:spPr>
          <a:xfrm>
            <a:off x="1861425" y="1805100"/>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edium"/>
                <a:ea typeface="Roboto Medium"/>
                <a:cs typeface="Roboto Medium"/>
                <a:sym typeface="Roboto Medium"/>
              </a:rPr>
              <a:t>GET /page.html HTTP/1.1</a:t>
            </a:r>
            <a:endParaRPr sz="1000">
              <a:latin typeface="Roboto Medium"/>
              <a:ea typeface="Roboto Medium"/>
              <a:cs typeface="Roboto Medium"/>
              <a:sym typeface="Roboto Medium"/>
            </a:endParaRPr>
          </a:p>
          <a:p>
            <a:pPr indent="0" lvl="0" marL="0" rtl="0" algn="l">
              <a:spcBef>
                <a:spcPts val="0"/>
              </a:spcBef>
              <a:spcAft>
                <a:spcPts val="0"/>
              </a:spcAft>
              <a:buNone/>
            </a:pPr>
            <a:r>
              <a:rPr lang="en" sz="1000">
                <a:latin typeface="Roboto Medium"/>
                <a:ea typeface="Roboto Medium"/>
                <a:cs typeface="Roboto Medium"/>
                <a:sym typeface="Roboto Medium"/>
              </a:rPr>
              <a:t>Site: example.com</a:t>
            </a:r>
            <a:endParaRPr sz="1000">
              <a:latin typeface="Roboto Medium"/>
              <a:ea typeface="Roboto Medium"/>
              <a:cs typeface="Roboto Medium"/>
              <a:sym typeface="Roboto Medium"/>
            </a:endParaRPr>
          </a:p>
          <a:p>
            <a:pPr indent="0" lvl="0" marL="0" rtl="0" algn="l">
              <a:spcBef>
                <a:spcPts val="0"/>
              </a:spcBef>
              <a:spcAft>
                <a:spcPts val="0"/>
              </a:spcAft>
              <a:buNone/>
            </a:pPr>
            <a:r>
              <a:rPr lang="en" sz="1000">
                <a:latin typeface="Roboto Medium"/>
                <a:ea typeface="Roboto Medium"/>
                <a:cs typeface="Roboto Medium"/>
                <a:sym typeface="Roboto Medium"/>
              </a:rPr>
              <a:t>Cookie: &lt;None&gt;</a:t>
            </a:r>
            <a:endParaRPr sz="1000">
              <a:latin typeface="Roboto Medium"/>
              <a:ea typeface="Roboto Medium"/>
              <a:cs typeface="Roboto Medium"/>
              <a:sym typeface="Roboto Medium"/>
            </a:endParaRPr>
          </a:p>
        </p:txBody>
      </p:sp>
      <p:sp>
        <p:nvSpPr>
          <p:cNvPr id="2640" name="Google Shape;2640;p159"/>
          <p:cNvSpPr/>
          <p:nvPr/>
        </p:nvSpPr>
        <p:spPr>
          <a:xfrm>
            <a:off x="533500" y="4312050"/>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Users with cookies </a:t>
            </a:r>
            <a:endParaRPr b="1" sz="1200">
              <a:latin typeface="Roboto"/>
              <a:ea typeface="Roboto"/>
              <a:cs typeface="Roboto"/>
              <a:sym typeface="Roboto"/>
            </a:endParaRPr>
          </a:p>
        </p:txBody>
      </p:sp>
      <p:sp>
        <p:nvSpPr>
          <p:cNvPr id="2641" name="Google Shape;2641;p159"/>
          <p:cNvSpPr/>
          <p:nvPr/>
        </p:nvSpPr>
        <p:spPr>
          <a:xfrm>
            <a:off x="3712425" y="4319700"/>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Default we</a:t>
            </a:r>
            <a:r>
              <a:rPr b="1" lang="en" sz="1200">
                <a:latin typeface="Roboto"/>
                <a:ea typeface="Roboto"/>
                <a:cs typeface="Roboto"/>
                <a:sym typeface="Roboto"/>
              </a:rPr>
              <a:t>b</a:t>
            </a:r>
            <a:r>
              <a:rPr b="1" lang="en" sz="1200">
                <a:latin typeface="Roboto"/>
                <a:ea typeface="Roboto"/>
                <a:cs typeface="Roboto"/>
                <a:sym typeface="Roboto"/>
              </a:rPr>
              <a:t>site </a:t>
            </a:r>
            <a:endParaRPr b="1" sz="1200">
              <a:latin typeface="Roboto"/>
              <a:ea typeface="Roboto"/>
              <a:cs typeface="Roboto"/>
              <a:sym typeface="Roboto"/>
            </a:endParaRPr>
          </a:p>
        </p:txBody>
      </p:sp>
      <p:sp>
        <p:nvSpPr>
          <p:cNvPr id="2642" name="Google Shape;2642;p159"/>
          <p:cNvSpPr/>
          <p:nvPr/>
        </p:nvSpPr>
        <p:spPr>
          <a:xfrm>
            <a:off x="3788625" y="2773700"/>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Default website </a:t>
            </a:r>
            <a:endParaRPr b="1" sz="1200">
              <a:latin typeface="Roboto"/>
              <a:ea typeface="Roboto"/>
              <a:cs typeface="Roboto"/>
              <a:sym typeface="Roboto"/>
            </a:endParaRPr>
          </a:p>
        </p:txBody>
      </p:sp>
      <p:sp>
        <p:nvSpPr>
          <p:cNvPr id="2643" name="Google Shape;2643;p159"/>
          <p:cNvSpPr/>
          <p:nvPr/>
        </p:nvSpPr>
        <p:spPr>
          <a:xfrm>
            <a:off x="6679000" y="4312050"/>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Personalized webpage </a:t>
            </a:r>
            <a:endParaRPr b="1" sz="1200">
              <a:latin typeface="Roboto"/>
              <a:ea typeface="Roboto"/>
              <a:cs typeface="Roboto"/>
              <a:sym typeface="Roboto"/>
            </a:endParaRPr>
          </a:p>
        </p:txBody>
      </p:sp>
      <p:cxnSp>
        <p:nvCxnSpPr>
          <p:cNvPr id="2644" name="Google Shape;2644;p1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2645" name="Google Shape;2645;p159"/>
          <p:cNvPicPr preferRelativeResize="0"/>
          <p:nvPr/>
        </p:nvPicPr>
        <p:blipFill rotWithShape="1">
          <a:blip r:embed="rId3">
            <a:alphaModFix/>
          </a:blip>
          <a:srcRect b="0" l="0" r="0" t="57452"/>
          <a:stretch/>
        </p:blipFill>
        <p:spPr>
          <a:xfrm>
            <a:off x="815850" y="3267425"/>
            <a:ext cx="7664699" cy="1192101"/>
          </a:xfrm>
          <a:prstGeom prst="rect">
            <a:avLst/>
          </a:prstGeom>
          <a:noFill/>
          <a:ln>
            <a:noFill/>
          </a:ln>
        </p:spPr>
      </p:pic>
      <p:sp>
        <p:nvSpPr>
          <p:cNvPr id="2646" name="Google Shape;2646;p159"/>
          <p:cNvSpPr/>
          <p:nvPr/>
        </p:nvSpPr>
        <p:spPr>
          <a:xfrm>
            <a:off x="1861425" y="3417775"/>
            <a:ext cx="2143500" cy="686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edium"/>
                <a:ea typeface="Roboto Medium"/>
                <a:cs typeface="Roboto Medium"/>
                <a:sym typeface="Roboto Medium"/>
              </a:rPr>
              <a:t>GET /page.html HTTP/1.1</a:t>
            </a:r>
            <a:endParaRPr sz="1000">
              <a:latin typeface="Roboto Medium"/>
              <a:ea typeface="Roboto Medium"/>
              <a:cs typeface="Roboto Medium"/>
              <a:sym typeface="Roboto Medium"/>
            </a:endParaRPr>
          </a:p>
          <a:p>
            <a:pPr indent="0" lvl="0" marL="0" rtl="0" algn="l">
              <a:spcBef>
                <a:spcPts val="0"/>
              </a:spcBef>
              <a:spcAft>
                <a:spcPts val="0"/>
              </a:spcAft>
              <a:buNone/>
            </a:pPr>
            <a:r>
              <a:rPr lang="en" sz="1000">
                <a:latin typeface="Roboto Medium"/>
                <a:ea typeface="Roboto Medium"/>
                <a:cs typeface="Roboto Medium"/>
                <a:sym typeface="Roboto Medium"/>
              </a:rPr>
              <a:t>Site: example.com</a:t>
            </a:r>
            <a:endParaRPr sz="1000">
              <a:latin typeface="Roboto Medium"/>
              <a:ea typeface="Roboto Medium"/>
              <a:cs typeface="Roboto Medium"/>
              <a:sym typeface="Roboto Medium"/>
            </a:endParaRPr>
          </a:p>
          <a:p>
            <a:pPr indent="0" lvl="0" marL="0" rtl="0" algn="l">
              <a:spcBef>
                <a:spcPts val="0"/>
              </a:spcBef>
              <a:spcAft>
                <a:spcPts val="0"/>
              </a:spcAft>
              <a:buNone/>
            </a:pPr>
            <a:r>
              <a:rPr lang="en" sz="1000">
                <a:latin typeface="Roboto Medium"/>
                <a:ea typeface="Roboto Medium"/>
                <a:cs typeface="Roboto Medium"/>
                <a:sym typeface="Roboto Medium"/>
              </a:rPr>
              <a:t>Cookie: User=Bob</a:t>
            </a:r>
            <a:endParaRPr sz="1000">
              <a:latin typeface="Roboto Medium"/>
              <a:ea typeface="Roboto Medium"/>
              <a:cs typeface="Roboto Medium"/>
              <a:sym typeface="Roboto Medium"/>
            </a:endParaRPr>
          </a:p>
        </p:txBody>
      </p:sp>
      <p:sp>
        <p:nvSpPr>
          <p:cNvPr id="2647" name="Google Shape;2647;p159"/>
          <p:cNvSpPr/>
          <p:nvPr/>
        </p:nvSpPr>
        <p:spPr>
          <a:xfrm>
            <a:off x="5289450" y="3417775"/>
            <a:ext cx="2143500" cy="686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edium"/>
                <a:ea typeface="Roboto Medium"/>
                <a:cs typeface="Roboto Medium"/>
                <a:sym typeface="Roboto Medium"/>
              </a:rPr>
              <a:t>Cookie-detected</a:t>
            </a:r>
            <a:endParaRPr sz="1000">
              <a:latin typeface="Roboto Medium"/>
              <a:ea typeface="Roboto Medium"/>
              <a:cs typeface="Roboto Medium"/>
              <a:sym typeface="Roboto Medium"/>
            </a:endParaRPr>
          </a:p>
          <a:p>
            <a:pPr indent="0" lvl="0" marL="0" rtl="0" algn="l">
              <a:spcBef>
                <a:spcPts val="0"/>
              </a:spcBef>
              <a:spcAft>
                <a:spcPts val="0"/>
              </a:spcAft>
              <a:buNone/>
            </a:pPr>
            <a:r>
              <a:rPr lang="en" sz="1000">
                <a:latin typeface="Roboto Medium"/>
                <a:ea typeface="Roboto Medium"/>
                <a:cs typeface="Roboto Medium"/>
                <a:sym typeface="Roboto Medium"/>
              </a:rPr>
              <a:t>Auto-forwarded </a:t>
            </a:r>
            <a:endParaRPr sz="1000">
              <a:latin typeface="Roboto Medium"/>
              <a:ea typeface="Roboto Medium"/>
              <a:cs typeface="Roboto Medium"/>
              <a:sym typeface="Roboto Medium"/>
            </a:endParaRPr>
          </a:p>
          <a:p>
            <a:pPr indent="0" lvl="0" marL="0" rtl="0" algn="l">
              <a:spcBef>
                <a:spcPts val="0"/>
              </a:spcBef>
              <a:spcAft>
                <a:spcPts val="0"/>
              </a:spcAft>
              <a:buNone/>
            </a:pPr>
            <a:r>
              <a:rPr lang="en" sz="1000">
                <a:latin typeface="Roboto Medium"/>
                <a:ea typeface="Roboto Medium"/>
                <a:cs typeface="Roboto Medium"/>
                <a:sym typeface="Roboto Medium"/>
              </a:rPr>
              <a:t>GET Request</a:t>
            </a:r>
            <a:endParaRPr sz="1000">
              <a:latin typeface="Roboto Medium"/>
              <a:ea typeface="Roboto Medium"/>
              <a:cs typeface="Roboto Medium"/>
              <a:sym typeface="Roboto Medium"/>
            </a:endParaRPr>
          </a:p>
        </p:txBody>
      </p:sp>
      <p:sp>
        <p:nvSpPr>
          <p:cNvPr id="2648" name="Google Shape;2648;p159"/>
          <p:cNvSpPr/>
          <p:nvPr/>
        </p:nvSpPr>
        <p:spPr>
          <a:xfrm>
            <a:off x="267350" y="4691250"/>
            <a:ext cx="62733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666666"/>
                </a:solidFill>
                <a:latin typeface="Roboto"/>
                <a:ea typeface="Roboto"/>
                <a:cs typeface="Roboto"/>
                <a:sym typeface="Roboto"/>
              </a:rPr>
              <a:t>Image source: </a:t>
            </a:r>
            <a:r>
              <a:rPr b="1" lang="en" sz="800">
                <a:solidFill>
                  <a:srgbClr val="666666"/>
                </a:solidFill>
                <a:latin typeface="Roboto"/>
                <a:ea typeface="Roboto"/>
                <a:cs typeface="Roboto"/>
                <a:sym typeface="Roboto"/>
              </a:rPr>
              <a:t>shutterstock_1384908503</a:t>
            </a:r>
            <a:endParaRPr b="1" sz="800">
              <a:solidFill>
                <a:srgbClr val="666666"/>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AD8"/>
        </a:solidFill>
      </p:bgPr>
    </p:bg>
    <p:spTree>
      <p:nvGrpSpPr>
        <p:cNvPr id="2652" name="Shape 2652"/>
        <p:cNvGrpSpPr/>
        <p:nvPr/>
      </p:nvGrpSpPr>
      <p:grpSpPr>
        <a:xfrm>
          <a:off x="0" y="0"/>
          <a:ext cx="0" cy="0"/>
          <a:chOff x="0" y="0"/>
          <a:chExt cx="0" cy="0"/>
        </a:xfrm>
      </p:grpSpPr>
      <p:sp>
        <p:nvSpPr>
          <p:cNvPr id="2653" name="Google Shape;2653;p160"/>
          <p:cNvSpPr/>
          <p:nvPr/>
        </p:nvSpPr>
        <p:spPr>
          <a:xfrm>
            <a:off x="0" y="0"/>
            <a:ext cx="9144000" cy="1652700"/>
          </a:xfrm>
          <a:prstGeom prst="rect">
            <a:avLst/>
          </a:prstGeom>
          <a:solidFill>
            <a:srgbClr val="9ADD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4" name="Google Shape;2654;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5" name="Google Shape;2655;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a Session is Created</a:t>
            </a:r>
            <a:endParaRPr/>
          </a:p>
        </p:txBody>
      </p:sp>
      <p:sp>
        <p:nvSpPr>
          <p:cNvPr id="2656" name="Google Shape;2656;p16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657" name="Google Shape;2657;p160"/>
          <p:cNvSpPr txBox="1"/>
          <p:nvPr/>
        </p:nvSpPr>
        <p:spPr>
          <a:xfrm>
            <a:off x="332100" y="1081550"/>
            <a:ext cx="84798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Before the session:</a:t>
            </a:r>
            <a:endParaRPr sz="1600">
              <a:latin typeface="Roboto"/>
              <a:ea typeface="Roboto"/>
              <a:cs typeface="Roboto"/>
              <a:sym typeface="Roboto"/>
            </a:endParaRPr>
          </a:p>
        </p:txBody>
      </p:sp>
      <p:sp>
        <p:nvSpPr>
          <p:cNvPr id="2658" name="Google Shape;2658;p160"/>
          <p:cNvSpPr txBox="1"/>
          <p:nvPr/>
        </p:nvSpPr>
        <p:spPr>
          <a:xfrm>
            <a:off x="5106400" y="4274100"/>
            <a:ext cx="2906400" cy="18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Bob’s browser</a:t>
            </a:r>
            <a:endParaRPr sz="1200">
              <a:latin typeface="Roboto"/>
              <a:ea typeface="Roboto"/>
              <a:cs typeface="Roboto"/>
              <a:sym typeface="Roboto"/>
            </a:endParaRPr>
          </a:p>
        </p:txBody>
      </p:sp>
      <p:pic>
        <p:nvPicPr>
          <p:cNvPr id="2659" name="Google Shape;2659;p160"/>
          <p:cNvPicPr preferRelativeResize="0"/>
          <p:nvPr/>
        </p:nvPicPr>
        <p:blipFill>
          <a:blip r:embed="rId3">
            <a:alphaModFix/>
          </a:blip>
          <a:stretch>
            <a:fillRect/>
          </a:stretch>
        </p:blipFill>
        <p:spPr>
          <a:xfrm>
            <a:off x="3585901" y="1396575"/>
            <a:ext cx="4530375" cy="2974550"/>
          </a:xfrm>
          <a:prstGeom prst="rect">
            <a:avLst/>
          </a:prstGeom>
          <a:noFill/>
          <a:ln>
            <a:noFill/>
          </a:ln>
        </p:spPr>
      </p:pic>
      <p:sp>
        <p:nvSpPr>
          <p:cNvPr id="2660" name="Google Shape;2660;p160"/>
          <p:cNvSpPr txBox="1"/>
          <p:nvPr/>
        </p:nvSpPr>
        <p:spPr>
          <a:xfrm>
            <a:off x="493925" y="2214100"/>
            <a:ext cx="2835600" cy="11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Bob visits a shopping site and clicks a button to add one loaf of bread</a:t>
            </a:r>
            <a:r>
              <a:rPr b="1" lang="en" sz="1600">
                <a:solidFill>
                  <a:schemeClr val="dk1"/>
                </a:solidFill>
                <a:latin typeface="Roboto"/>
                <a:ea typeface="Roboto"/>
                <a:cs typeface="Roboto"/>
                <a:sym typeface="Roboto"/>
              </a:rPr>
              <a:t> </a:t>
            </a:r>
            <a:r>
              <a:rPr lang="en" sz="1600">
                <a:solidFill>
                  <a:schemeClr val="dk1"/>
                </a:solidFill>
                <a:latin typeface="Roboto"/>
                <a:ea typeface="Roboto"/>
                <a:cs typeface="Roboto"/>
                <a:sym typeface="Roboto"/>
              </a:rPr>
              <a:t>to his shopping cart.</a:t>
            </a:r>
            <a:endParaRPr/>
          </a:p>
        </p:txBody>
      </p:sp>
      <p:sp>
        <p:nvSpPr>
          <p:cNvPr id="2661" name="Google Shape;2661;p160"/>
          <p:cNvSpPr/>
          <p:nvPr/>
        </p:nvSpPr>
        <p:spPr>
          <a:xfrm>
            <a:off x="267350" y="4691250"/>
            <a:ext cx="62733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666666"/>
                </a:solidFill>
                <a:latin typeface="Roboto"/>
                <a:ea typeface="Roboto"/>
                <a:cs typeface="Roboto"/>
                <a:sym typeface="Roboto"/>
              </a:rPr>
              <a:t>Image source: </a:t>
            </a:r>
            <a:r>
              <a:rPr b="1" lang="en" sz="800">
                <a:solidFill>
                  <a:srgbClr val="666666"/>
                </a:solidFill>
                <a:latin typeface="Roboto"/>
                <a:ea typeface="Roboto"/>
                <a:cs typeface="Roboto"/>
                <a:sym typeface="Roboto"/>
              </a:rPr>
              <a:t>shutterstock_718101448, shutterstock_224259943, shutterstock_1593701509</a:t>
            </a:r>
            <a:endParaRPr b="1" sz="800">
              <a:solidFill>
                <a:srgbClr val="666666"/>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65" name="Shape 2665"/>
        <p:cNvGrpSpPr/>
        <p:nvPr/>
      </p:nvGrpSpPr>
      <p:grpSpPr>
        <a:xfrm>
          <a:off x="0" y="0"/>
          <a:ext cx="0" cy="0"/>
          <a:chOff x="0" y="0"/>
          <a:chExt cx="0" cy="0"/>
        </a:xfrm>
      </p:grpSpPr>
      <p:sp>
        <p:nvSpPr>
          <p:cNvPr id="2666" name="Google Shape;2666;p161"/>
          <p:cNvSpPr/>
          <p:nvPr/>
        </p:nvSpPr>
        <p:spPr>
          <a:xfrm>
            <a:off x="0" y="0"/>
            <a:ext cx="9144000" cy="5143500"/>
          </a:xfrm>
          <a:prstGeom prst="rect">
            <a:avLst/>
          </a:prstGeom>
          <a:gradFill>
            <a:gsLst>
              <a:gs pos="0">
                <a:srgbClr val="E7EEE4"/>
              </a:gs>
              <a:gs pos="100000">
                <a:srgbClr val="9ADD7C"/>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7" name="Google Shape;2667;p161"/>
          <p:cNvPicPr preferRelativeResize="0"/>
          <p:nvPr/>
        </p:nvPicPr>
        <p:blipFill rotWithShape="1">
          <a:blip r:embed="rId3">
            <a:alphaModFix/>
          </a:blip>
          <a:srcRect b="0" l="0" r="38229" t="0"/>
          <a:stretch/>
        </p:blipFill>
        <p:spPr>
          <a:xfrm>
            <a:off x="599175" y="1585725"/>
            <a:ext cx="4956248" cy="1137225"/>
          </a:xfrm>
          <a:prstGeom prst="rect">
            <a:avLst/>
          </a:prstGeom>
          <a:noFill/>
          <a:ln>
            <a:noFill/>
          </a:ln>
        </p:spPr>
      </p:pic>
      <p:sp>
        <p:nvSpPr>
          <p:cNvPr id="2668" name="Google Shape;2668;p161"/>
          <p:cNvSpPr txBox="1"/>
          <p:nvPr>
            <p:ph idx="2" type="subTitle"/>
          </p:nvPr>
        </p:nvSpPr>
        <p:spPr>
          <a:xfrm>
            <a:off x="-330650" y="5333475"/>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69" name="Google Shape;2669;p161"/>
          <p:cNvSpPr/>
          <p:nvPr/>
        </p:nvSpPr>
        <p:spPr>
          <a:xfrm>
            <a:off x="564000" y="2189350"/>
            <a:ext cx="7686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Button</a:t>
            </a:r>
            <a:endParaRPr b="1" sz="1200">
              <a:latin typeface="Roboto"/>
              <a:ea typeface="Roboto"/>
              <a:cs typeface="Roboto"/>
              <a:sym typeface="Roboto"/>
            </a:endParaRPr>
          </a:p>
        </p:txBody>
      </p:sp>
      <p:sp>
        <p:nvSpPr>
          <p:cNvPr id="2670" name="Google Shape;2670;p161"/>
          <p:cNvSpPr/>
          <p:nvPr/>
        </p:nvSpPr>
        <p:spPr>
          <a:xfrm>
            <a:off x="3098300" y="2782663"/>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HTTP </a:t>
            </a:r>
            <a:endParaRPr b="1"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server</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p:txBody>
      </p:sp>
      <p:sp>
        <p:nvSpPr>
          <p:cNvPr id="2671" name="Google Shape;2671;p161"/>
          <p:cNvSpPr/>
          <p:nvPr/>
        </p:nvSpPr>
        <p:spPr>
          <a:xfrm>
            <a:off x="5273125" y="1062188"/>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latin typeface="Roboto"/>
                <a:ea typeface="Roboto"/>
                <a:cs typeface="Roboto"/>
                <a:sym typeface="Roboto"/>
              </a:rPr>
              <a:t>Create Cookie</a:t>
            </a:r>
            <a:endParaRPr b="1"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The HTTP server processes the POST request, and creates a cookie for Bob.</a:t>
            </a:r>
            <a:endParaRPr b="1" sz="1200">
              <a:latin typeface="Roboto"/>
              <a:ea typeface="Roboto"/>
              <a:cs typeface="Roboto"/>
              <a:sym typeface="Roboto"/>
            </a:endParaRPr>
          </a:p>
        </p:txBody>
      </p:sp>
      <p:sp>
        <p:nvSpPr>
          <p:cNvPr id="2672" name="Google Shape;2672;p161"/>
          <p:cNvSpPr/>
          <p:nvPr/>
        </p:nvSpPr>
        <p:spPr>
          <a:xfrm>
            <a:off x="6316650" y="3261000"/>
            <a:ext cx="2032800" cy="69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Create Session</a:t>
            </a:r>
            <a:endParaRPr b="1"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site’s database stores the session info with Bob’s shopping list, and links it to the cookie.</a:t>
            </a:r>
            <a:endParaRPr b="1" sz="1200">
              <a:latin typeface="Roboto"/>
              <a:ea typeface="Roboto"/>
              <a:cs typeface="Roboto"/>
              <a:sym typeface="Roboto"/>
            </a:endParaRPr>
          </a:p>
        </p:txBody>
      </p:sp>
      <p:sp>
        <p:nvSpPr>
          <p:cNvPr id="2673" name="Google Shape;2673;p161"/>
          <p:cNvSpPr txBox="1"/>
          <p:nvPr/>
        </p:nvSpPr>
        <p:spPr>
          <a:xfrm>
            <a:off x="1688150" y="1811075"/>
            <a:ext cx="1218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Request</a:t>
            </a:r>
            <a:endParaRPr/>
          </a:p>
        </p:txBody>
      </p:sp>
      <p:sp>
        <p:nvSpPr>
          <p:cNvPr id="2674" name="Google Shape;2674;p161"/>
          <p:cNvSpPr/>
          <p:nvPr/>
        </p:nvSpPr>
        <p:spPr>
          <a:xfrm>
            <a:off x="1332600" y="1935575"/>
            <a:ext cx="1680900" cy="1223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button s</a:t>
            </a:r>
            <a:r>
              <a:rPr lang="en" sz="1200">
                <a:latin typeface="Roboto"/>
                <a:ea typeface="Roboto"/>
                <a:cs typeface="Roboto"/>
                <a:sym typeface="Roboto"/>
              </a:rPr>
              <a:t>ends a </a:t>
            </a:r>
            <a:r>
              <a:rPr b="1" lang="en" sz="1200">
                <a:latin typeface="Roboto"/>
                <a:ea typeface="Roboto"/>
                <a:cs typeface="Roboto"/>
                <a:sym typeface="Roboto"/>
              </a:rPr>
              <a:t>POST request</a:t>
            </a:r>
            <a:r>
              <a:rPr lang="en" sz="1200">
                <a:latin typeface="Roboto"/>
                <a:ea typeface="Roboto"/>
                <a:cs typeface="Roboto"/>
                <a:sym typeface="Roboto"/>
              </a:rPr>
              <a:t> to the HTTP server with Bob’s one cart item.</a:t>
            </a:r>
            <a:endParaRPr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p:txBody>
      </p:sp>
      <p:sp>
        <p:nvSpPr>
          <p:cNvPr id="2675" name="Google Shape;2675;p161"/>
          <p:cNvSpPr/>
          <p:nvPr/>
        </p:nvSpPr>
        <p:spPr>
          <a:xfrm>
            <a:off x="1166825" y="3158375"/>
            <a:ext cx="2143500" cy="1550400"/>
          </a:xfrm>
          <a:prstGeom prst="roundRect">
            <a:avLst>
              <a:gd fmla="val 16667" name="adj"/>
            </a:avLst>
          </a:prstGeom>
          <a:solidFill>
            <a:srgbClr val="F7EF6A"/>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61"/>
          <p:cNvSpPr txBox="1"/>
          <p:nvPr/>
        </p:nvSpPr>
        <p:spPr>
          <a:xfrm>
            <a:off x="1187750" y="3158250"/>
            <a:ext cx="2246400" cy="1550400"/>
          </a:xfrm>
          <a:prstGeom prst="rect">
            <a:avLst/>
          </a:prstGeom>
          <a:noFill/>
          <a:ln>
            <a:noFill/>
          </a:ln>
        </p:spPr>
        <p:txBody>
          <a:bodyPr anchorCtr="0" anchor="ctr" bIns="91425" lIns="91425" spcFirstLastPara="1" rIns="91425" wrap="square" tIns="91425">
            <a:noAutofit/>
          </a:bodyPr>
          <a:lstStyle/>
          <a:p>
            <a:pPr indent="0" lvl="0" marL="57150" rtl="0" algn="l">
              <a:spcBef>
                <a:spcPts val="0"/>
              </a:spcBef>
              <a:spcAft>
                <a:spcPts val="0"/>
              </a:spcAft>
              <a:buNone/>
            </a:pPr>
            <a:r>
              <a:rPr lang="en" sz="1100">
                <a:latin typeface="Roboto"/>
                <a:ea typeface="Roboto"/>
                <a:cs typeface="Roboto"/>
                <a:sym typeface="Roboto"/>
              </a:rPr>
              <a:t>POST /products/ HTTP/1.1</a:t>
            </a:r>
            <a:endParaRPr sz="1100">
              <a:latin typeface="Roboto"/>
              <a:ea typeface="Roboto"/>
              <a:cs typeface="Roboto"/>
              <a:sym typeface="Roboto"/>
            </a:endParaRPr>
          </a:p>
          <a:p>
            <a:pPr indent="0" lvl="0" marL="57150" rtl="0" algn="l">
              <a:spcBef>
                <a:spcPts val="0"/>
              </a:spcBef>
              <a:spcAft>
                <a:spcPts val="0"/>
              </a:spcAft>
              <a:buNone/>
            </a:pPr>
            <a:r>
              <a:rPr lang="en" sz="1100">
                <a:latin typeface="Roboto"/>
                <a:ea typeface="Roboto"/>
                <a:cs typeface="Roboto"/>
                <a:sym typeface="Roboto"/>
              </a:rPr>
              <a:t>User-Agent: Mozilla/4.0</a:t>
            </a:r>
            <a:endParaRPr sz="1100">
              <a:latin typeface="Roboto"/>
              <a:ea typeface="Roboto"/>
              <a:cs typeface="Roboto"/>
              <a:sym typeface="Roboto"/>
            </a:endParaRPr>
          </a:p>
          <a:p>
            <a:pPr indent="0" lvl="0" marL="57150" rtl="0" algn="l">
              <a:spcBef>
                <a:spcPts val="0"/>
              </a:spcBef>
              <a:spcAft>
                <a:spcPts val="0"/>
              </a:spcAft>
              <a:buNone/>
            </a:pPr>
            <a:r>
              <a:rPr lang="en" sz="1100">
                <a:latin typeface="Roboto"/>
                <a:ea typeface="Roboto"/>
                <a:cs typeface="Roboto"/>
                <a:sym typeface="Roboto"/>
              </a:rPr>
              <a:t>Host:example.com</a:t>
            </a:r>
            <a:endParaRPr sz="1100">
              <a:latin typeface="Roboto"/>
              <a:ea typeface="Roboto"/>
              <a:cs typeface="Roboto"/>
              <a:sym typeface="Roboto"/>
            </a:endParaRPr>
          </a:p>
          <a:p>
            <a:pPr indent="0" lvl="0" marL="57150" rtl="0" algn="l">
              <a:spcBef>
                <a:spcPts val="0"/>
              </a:spcBef>
              <a:spcAft>
                <a:spcPts val="0"/>
              </a:spcAft>
              <a:buNone/>
            </a:pPr>
            <a:r>
              <a:rPr lang="en" sz="1100">
                <a:latin typeface="Roboto"/>
                <a:ea typeface="Roboto"/>
                <a:cs typeface="Roboto"/>
                <a:sym typeface="Roboto"/>
              </a:rPr>
              <a:t>Content-Type: text/html</a:t>
            </a:r>
            <a:endParaRPr sz="1100">
              <a:latin typeface="Roboto"/>
              <a:ea typeface="Roboto"/>
              <a:cs typeface="Roboto"/>
              <a:sym typeface="Roboto"/>
            </a:endParaRPr>
          </a:p>
          <a:p>
            <a:pPr indent="0" lvl="0" marL="57150" rtl="0" algn="l">
              <a:spcBef>
                <a:spcPts val="0"/>
              </a:spcBef>
              <a:spcAft>
                <a:spcPts val="0"/>
              </a:spcAft>
              <a:buNone/>
            </a:pPr>
            <a:r>
              <a:rPr lang="en" sz="1100">
                <a:latin typeface="Roboto"/>
                <a:ea typeface="Roboto"/>
                <a:cs typeface="Roboto"/>
                <a:sym typeface="Roboto"/>
              </a:rPr>
              <a:t>Connection: Keep-Alive</a:t>
            </a:r>
            <a:endParaRPr sz="1100">
              <a:latin typeface="Roboto"/>
              <a:ea typeface="Roboto"/>
              <a:cs typeface="Roboto"/>
              <a:sym typeface="Roboto"/>
            </a:endParaRPr>
          </a:p>
          <a:p>
            <a:pPr indent="0" lvl="0" marL="57150" rtl="0" algn="l">
              <a:spcBef>
                <a:spcPts val="0"/>
              </a:spcBef>
              <a:spcAft>
                <a:spcPts val="0"/>
              </a:spcAft>
              <a:buNone/>
            </a:pPr>
            <a:r>
              <a:rPr lang="en" sz="1100">
                <a:latin typeface="Roboto"/>
                <a:ea typeface="Roboto"/>
                <a:cs typeface="Roboto"/>
                <a:sym typeface="Roboto"/>
              </a:rPr>
              <a:t>Accept-Encoding: gzip, deflate</a:t>
            </a:r>
            <a:endParaRPr sz="1100">
              <a:latin typeface="Roboto"/>
              <a:ea typeface="Roboto"/>
              <a:cs typeface="Roboto"/>
              <a:sym typeface="Roboto"/>
            </a:endParaRPr>
          </a:p>
          <a:p>
            <a:pPr indent="0" lvl="0" marL="57150" rtl="0" algn="l">
              <a:spcBef>
                <a:spcPts val="0"/>
              </a:spcBef>
              <a:spcAft>
                <a:spcPts val="0"/>
              </a:spcAft>
              <a:buNone/>
            </a:pPr>
            <a:r>
              <a:rPr b="1" lang="en" sz="1100">
                <a:latin typeface="Roboto"/>
                <a:ea typeface="Roboto"/>
                <a:cs typeface="Roboto"/>
                <a:sym typeface="Roboto"/>
              </a:rPr>
              <a:t>addItem=Bread&amp;count=1</a:t>
            </a:r>
            <a:endParaRPr b="1" sz="1100">
              <a:latin typeface="Roboto"/>
              <a:ea typeface="Roboto"/>
              <a:cs typeface="Roboto"/>
              <a:sym typeface="Roboto"/>
            </a:endParaRPr>
          </a:p>
        </p:txBody>
      </p:sp>
      <p:cxnSp>
        <p:nvCxnSpPr>
          <p:cNvPr id="2677" name="Google Shape;2677;p161"/>
          <p:cNvCxnSpPr/>
          <p:nvPr/>
        </p:nvCxnSpPr>
        <p:spPr>
          <a:xfrm>
            <a:off x="1419800" y="2156400"/>
            <a:ext cx="1602300" cy="0"/>
          </a:xfrm>
          <a:prstGeom prst="straightConnector1">
            <a:avLst/>
          </a:prstGeom>
          <a:noFill/>
          <a:ln cap="flat" cmpd="sng" w="9525">
            <a:solidFill>
              <a:schemeClr val="dk2"/>
            </a:solidFill>
            <a:prstDash val="solid"/>
            <a:round/>
            <a:headEnd len="med" w="med" type="none"/>
            <a:tailEnd len="med" w="med" type="triangle"/>
          </a:ln>
        </p:spPr>
      </p:cxnSp>
      <p:cxnSp>
        <p:nvCxnSpPr>
          <p:cNvPr id="2678" name="Google Shape;2678;p161"/>
          <p:cNvCxnSpPr/>
          <p:nvPr/>
        </p:nvCxnSpPr>
        <p:spPr>
          <a:xfrm flipH="1" rot="10800000">
            <a:off x="3703200" y="1469350"/>
            <a:ext cx="792600" cy="690300"/>
          </a:xfrm>
          <a:prstGeom prst="straightConnector1">
            <a:avLst/>
          </a:prstGeom>
          <a:noFill/>
          <a:ln cap="flat" cmpd="sng" w="9525">
            <a:solidFill>
              <a:schemeClr val="dk2"/>
            </a:solidFill>
            <a:prstDash val="solid"/>
            <a:round/>
            <a:headEnd len="med" w="med" type="none"/>
            <a:tailEnd len="med" w="med" type="triangle"/>
          </a:ln>
        </p:spPr>
      </p:cxnSp>
      <p:cxnSp>
        <p:nvCxnSpPr>
          <p:cNvPr id="2679" name="Google Shape;2679;p161"/>
          <p:cNvCxnSpPr/>
          <p:nvPr/>
        </p:nvCxnSpPr>
        <p:spPr>
          <a:xfrm>
            <a:off x="3714521" y="2166175"/>
            <a:ext cx="750000" cy="599100"/>
          </a:xfrm>
          <a:prstGeom prst="straightConnector1">
            <a:avLst/>
          </a:prstGeom>
          <a:noFill/>
          <a:ln cap="flat" cmpd="sng" w="9525">
            <a:solidFill>
              <a:schemeClr val="dk2"/>
            </a:solidFill>
            <a:prstDash val="solid"/>
            <a:round/>
            <a:headEnd len="med" w="med" type="none"/>
            <a:tailEnd len="med" w="med" type="triangle"/>
          </a:ln>
        </p:spPr>
      </p:cxnSp>
      <p:sp>
        <p:nvSpPr>
          <p:cNvPr id="2680" name="Google Shape;2680;p161"/>
          <p:cNvSpPr/>
          <p:nvPr/>
        </p:nvSpPr>
        <p:spPr>
          <a:xfrm>
            <a:off x="5273125" y="2404988"/>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Initiate Session</a:t>
            </a:r>
            <a:endParaRPr b="1"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In the database</a:t>
            </a:r>
            <a:endParaRPr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p:txBody>
      </p:sp>
      <p:pic>
        <p:nvPicPr>
          <p:cNvPr id="2681" name="Google Shape;2681;p161"/>
          <p:cNvPicPr preferRelativeResize="0"/>
          <p:nvPr/>
        </p:nvPicPr>
        <p:blipFill rotWithShape="1">
          <a:blip r:embed="rId4">
            <a:alphaModFix/>
          </a:blip>
          <a:srcRect b="0" l="89829" r="0" t="59086"/>
          <a:stretch/>
        </p:blipFill>
        <p:spPr>
          <a:xfrm>
            <a:off x="4526400" y="2345075"/>
            <a:ext cx="668126" cy="1168675"/>
          </a:xfrm>
          <a:prstGeom prst="rect">
            <a:avLst/>
          </a:prstGeom>
          <a:noFill/>
          <a:ln>
            <a:noFill/>
          </a:ln>
        </p:spPr>
      </p:pic>
      <p:cxnSp>
        <p:nvCxnSpPr>
          <p:cNvPr id="2682" name="Google Shape;2682;p161"/>
          <p:cNvCxnSpPr>
            <a:stCxn id="2672" idx="3"/>
            <a:endCxn id="2671" idx="3"/>
          </p:cNvCxnSpPr>
          <p:nvPr/>
        </p:nvCxnSpPr>
        <p:spPr>
          <a:xfrm rot="10800000">
            <a:off x="7416750" y="1381050"/>
            <a:ext cx="932700" cy="2225100"/>
          </a:xfrm>
          <a:prstGeom prst="curvedConnector3">
            <a:avLst>
              <a:gd fmla="val -25531" name="adj1"/>
            </a:avLst>
          </a:prstGeom>
          <a:noFill/>
          <a:ln cap="flat" cmpd="sng" w="9525">
            <a:solidFill>
              <a:schemeClr val="dk2"/>
            </a:solidFill>
            <a:prstDash val="dash"/>
            <a:round/>
            <a:headEnd len="med" w="med" type="none"/>
            <a:tailEnd len="med" w="med" type="triangle"/>
          </a:ln>
        </p:spPr>
      </p:cxnSp>
      <p:pic>
        <p:nvPicPr>
          <p:cNvPr id="2683" name="Google Shape;2683;p161"/>
          <p:cNvPicPr preferRelativeResize="0"/>
          <p:nvPr/>
        </p:nvPicPr>
        <p:blipFill rotWithShape="1">
          <a:blip r:embed="rId4">
            <a:alphaModFix/>
          </a:blip>
          <a:srcRect b="87784" l="91191" r="1617" t="-3126"/>
          <a:stretch/>
        </p:blipFill>
        <p:spPr>
          <a:xfrm>
            <a:off x="4596600" y="1128400"/>
            <a:ext cx="544401" cy="505090"/>
          </a:xfrm>
          <a:prstGeom prst="rect">
            <a:avLst/>
          </a:prstGeom>
          <a:noFill/>
          <a:ln>
            <a:noFill/>
          </a:ln>
        </p:spPr>
      </p:pic>
      <p:sp>
        <p:nvSpPr>
          <p:cNvPr id="2684" name="Google Shape;2684;p161"/>
          <p:cNvSpPr/>
          <p:nvPr/>
        </p:nvSpPr>
        <p:spPr>
          <a:xfrm>
            <a:off x="5681725" y="3183513"/>
            <a:ext cx="547200" cy="7491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61"/>
          <p:cNvSpPr/>
          <p:nvPr/>
        </p:nvSpPr>
        <p:spPr>
          <a:xfrm>
            <a:off x="4495800" y="3255850"/>
            <a:ext cx="8937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Database </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p:txBody>
      </p:sp>
      <p:sp>
        <p:nvSpPr>
          <p:cNvPr id="2686" name="Google Shape;2686;p161"/>
          <p:cNvSpPr/>
          <p:nvPr/>
        </p:nvSpPr>
        <p:spPr>
          <a:xfrm>
            <a:off x="5765225" y="3369250"/>
            <a:ext cx="388800" cy="39000"/>
          </a:xfrm>
          <a:prstGeom prst="re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61"/>
          <p:cNvSpPr/>
          <p:nvPr/>
        </p:nvSpPr>
        <p:spPr>
          <a:xfrm>
            <a:off x="5765213" y="3477950"/>
            <a:ext cx="388800" cy="39000"/>
          </a:xfrm>
          <a:prstGeom prst="re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61"/>
          <p:cNvSpPr/>
          <p:nvPr/>
        </p:nvSpPr>
        <p:spPr>
          <a:xfrm>
            <a:off x="5760938" y="3586650"/>
            <a:ext cx="388800" cy="39000"/>
          </a:xfrm>
          <a:prstGeom prst="re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61"/>
          <p:cNvSpPr/>
          <p:nvPr/>
        </p:nvSpPr>
        <p:spPr>
          <a:xfrm>
            <a:off x="5760925" y="3695350"/>
            <a:ext cx="388800" cy="39000"/>
          </a:xfrm>
          <a:prstGeom prst="re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61"/>
          <p:cNvSpPr/>
          <p:nvPr/>
        </p:nvSpPr>
        <p:spPr>
          <a:xfrm>
            <a:off x="5599000" y="3952400"/>
            <a:ext cx="2143500" cy="637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  Bob’s </a:t>
            </a:r>
            <a:endParaRPr b="1" sz="1200">
              <a:latin typeface="Roboto"/>
              <a:ea typeface="Roboto"/>
              <a:cs typeface="Roboto"/>
              <a:sym typeface="Roboto"/>
            </a:endParaRPr>
          </a:p>
          <a:p>
            <a:pPr indent="0" lvl="0" marL="0" rtl="0" algn="l">
              <a:spcBef>
                <a:spcPts val="0"/>
              </a:spcBef>
              <a:spcAft>
                <a:spcPts val="0"/>
              </a:spcAft>
              <a:buNone/>
            </a:pPr>
            <a:r>
              <a:rPr b="1" lang="en" sz="1200">
                <a:latin typeface="Roboto"/>
                <a:ea typeface="Roboto"/>
                <a:cs typeface="Roboto"/>
                <a:sym typeface="Roboto"/>
              </a:rPr>
              <a:t>session</a:t>
            </a:r>
            <a:endParaRPr b="1" sz="1200">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p:txBody>
      </p:sp>
      <p:cxnSp>
        <p:nvCxnSpPr>
          <p:cNvPr id="2691" name="Google Shape;2691;p161"/>
          <p:cNvCxnSpPr/>
          <p:nvPr/>
        </p:nvCxnSpPr>
        <p:spPr>
          <a:xfrm>
            <a:off x="5243513" y="3151875"/>
            <a:ext cx="363900" cy="301800"/>
          </a:xfrm>
          <a:prstGeom prst="straightConnector1">
            <a:avLst/>
          </a:prstGeom>
          <a:noFill/>
          <a:ln cap="flat" cmpd="sng" w="9525">
            <a:solidFill>
              <a:schemeClr val="dk2"/>
            </a:solidFill>
            <a:prstDash val="lgDash"/>
            <a:round/>
            <a:headEnd len="med" w="med" type="none"/>
            <a:tailEnd len="med" w="med" type="triangle"/>
          </a:ln>
        </p:spPr>
      </p:cxnSp>
      <p:sp>
        <p:nvSpPr>
          <p:cNvPr id="2692" name="Google Shape;2692;p161"/>
          <p:cNvSpPr/>
          <p:nvPr/>
        </p:nvSpPr>
        <p:spPr>
          <a:xfrm>
            <a:off x="0" y="0"/>
            <a:ext cx="9144000" cy="846300"/>
          </a:xfrm>
          <a:prstGeom prst="rect">
            <a:avLst/>
          </a:prstGeom>
          <a:solidFill>
            <a:srgbClr val="9ADD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3" name="Google Shape;2693;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4" name="Google Shape;2694;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a Session is Created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AD8"/>
        </a:solidFill>
      </p:bgPr>
    </p:bg>
    <p:spTree>
      <p:nvGrpSpPr>
        <p:cNvPr id="2698" name="Shape 2698"/>
        <p:cNvGrpSpPr/>
        <p:nvPr/>
      </p:nvGrpSpPr>
      <p:grpSpPr>
        <a:xfrm>
          <a:off x="0" y="0"/>
          <a:ext cx="0" cy="0"/>
          <a:chOff x="0" y="0"/>
          <a:chExt cx="0" cy="0"/>
        </a:xfrm>
      </p:grpSpPr>
      <p:sp>
        <p:nvSpPr>
          <p:cNvPr id="2699" name="Google Shape;2699;p162"/>
          <p:cNvSpPr/>
          <p:nvPr/>
        </p:nvSpPr>
        <p:spPr>
          <a:xfrm>
            <a:off x="2657675" y="2156250"/>
            <a:ext cx="2457300" cy="1593000"/>
          </a:xfrm>
          <a:prstGeom prst="roundRect">
            <a:avLst>
              <a:gd fmla="val 16667" name="adj"/>
            </a:avLst>
          </a:prstGeom>
          <a:solidFill>
            <a:srgbClr val="F7EF6A"/>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62"/>
          <p:cNvSpPr txBox="1"/>
          <p:nvPr/>
        </p:nvSpPr>
        <p:spPr>
          <a:xfrm>
            <a:off x="6751950" y="3952625"/>
            <a:ext cx="12558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Bob’s browser</a:t>
            </a:r>
            <a:endParaRPr b="1" sz="1200">
              <a:latin typeface="Roboto"/>
              <a:ea typeface="Roboto"/>
              <a:cs typeface="Roboto"/>
              <a:sym typeface="Roboto"/>
            </a:endParaRPr>
          </a:p>
        </p:txBody>
      </p:sp>
      <p:sp>
        <p:nvSpPr>
          <p:cNvPr id="2701" name="Google Shape;2701;p162"/>
          <p:cNvSpPr/>
          <p:nvPr/>
        </p:nvSpPr>
        <p:spPr>
          <a:xfrm>
            <a:off x="2583025" y="2156250"/>
            <a:ext cx="2943900" cy="1593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HTTP/1.1 200 OK</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Date: Fri, 13 Mar 2020 12:28:53 GMT </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Server: Apache/2.2.14 (Win 32)</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Content-Length: 88</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Content-Type: text/html</a:t>
            </a:r>
            <a:endParaRPr sz="1100">
              <a:latin typeface="Roboto"/>
              <a:ea typeface="Roboto"/>
              <a:cs typeface="Roboto"/>
              <a:sym typeface="Roboto"/>
            </a:endParaRPr>
          </a:p>
          <a:p>
            <a:pPr indent="0" lvl="0" marL="0" rtl="0" algn="l">
              <a:spcBef>
                <a:spcPts val="0"/>
              </a:spcBef>
              <a:spcAft>
                <a:spcPts val="0"/>
              </a:spcAft>
              <a:buNone/>
            </a:pPr>
            <a:r>
              <a:rPr b="1" lang="en" sz="1100">
                <a:solidFill>
                  <a:srgbClr val="1D7E74"/>
                </a:solidFill>
                <a:latin typeface="Roboto"/>
                <a:ea typeface="Roboto"/>
                <a:cs typeface="Roboto"/>
                <a:sym typeface="Roboto"/>
              </a:rPr>
              <a:t>Set-Cookie: cart=Bob </a:t>
            </a:r>
            <a:endParaRPr b="1" sz="1100">
              <a:solidFill>
                <a:srgbClr val="1D7E74"/>
              </a:solidFill>
              <a:latin typeface="Roboto"/>
              <a:ea typeface="Roboto"/>
              <a:cs typeface="Roboto"/>
              <a:sym typeface="Roboto"/>
            </a:endParaRPr>
          </a:p>
          <a:p>
            <a:pPr indent="0" lvl="0" marL="0" rtl="0" algn="l">
              <a:spcBef>
                <a:spcPts val="0"/>
              </a:spcBef>
              <a:spcAft>
                <a:spcPts val="0"/>
              </a:spcAft>
              <a:buNone/>
            </a:pPr>
            <a:r>
              <a:rPr b="1" lang="en" sz="1100">
                <a:solidFill>
                  <a:srgbClr val="365C8B"/>
                </a:solidFill>
                <a:latin typeface="Roboto"/>
                <a:ea typeface="Roboto"/>
                <a:cs typeface="Roboto"/>
                <a:sym typeface="Roboto"/>
              </a:rPr>
              <a:t>&lt;html&gt;&lt;head&gt;Bob’s cart&lt;head&gt;...</a:t>
            </a:r>
            <a:endParaRPr b="1" sz="1100">
              <a:latin typeface="Roboto"/>
              <a:ea typeface="Roboto"/>
              <a:cs typeface="Roboto"/>
              <a:sym typeface="Roboto"/>
            </a:endParaRPr>
          </a:p>
        </p:txBody>
      </p:sp>
      <p:sp>
        <p:nvSpPr>
          <p:cNvPr id="2702" name="Google Shape;2702;p162"/>
          <p:cNvSpPr txBox="1"/>
          <p:nvPr/>
        </p:nvSpPr>
        <p:spPr>
          <a:xfrm>
            <a:off x="369575" y="1954050"/>
            <a:ext cx="2288100" cy="17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rgbClr val="1D7E74"/>
              </a:solidFill>
              <a:latin typeface="Roboto"/>
              <a:ea typeface="Roboto"/>
              <a:cs typeface="Roboto"/>
              <a:sym typeface="Roboto"/>
            </a:endParaRPr>
          </a:p>
          <a:p>
            <a:pPr indent="-180340" lvl="0" marL="320040" rtl="0" algn="l">
              <a:spcBef>
                <a:spcPts val="0"/>
              </a:spcBef>
              <a:spcAft>
                <a:spcPts val="0"/>
              </a:spcAft>
              <a:buClr>
                <a:srgbClr val="1D7E74"/>
              </a:buClr>
              <a:buSzPts val="1400"/>
              <a:buFont typeface="Roboto"/>
              <a:buChar char="●"/>
            </a:pPr>
            <a:r>
              <a:rPr lang="en">
                <a:solidFill>
                  <a:srgbClr val="1D7E74"/>
                </a:solidFill>
                <a:latin typeface="Roboto"/>
                <a:ea typeface="Roboto"/>
                <a:cs typeface="Roboto"/>
                <a:sym typeface="Roboto"/>
              </a:rPr>
              <a:t>A </a:t>
            </a:r>
            <a:r>
              <a:rPr b="1" lang="en">
                <a:solidFill>
                  <a:srgbClr val="1D7E74"/>
                </a:solidFill>
                <a:latin typeface="Roboto"/>
                <a:ea typeface="Roboto"/>
                <a:cs typeface="Roboto"/>
                <a:sym typeface="Roboto"/>
              </a:rPr>
              <a:t>cookie</a:t>
            </a:r>
            <a:r>
              <a:rPr lang="en">
                <a:solidFill>
                  <a:srgbClr val="1D7E74"/>
                </a:solidFill>
                <a:latin typeface="Roboto"/>
                <a:ea typeface="Roboto"/>
                <a:cs typeface="Roboto"/>
                <a:sym typeface="Roboto"/>
              </a:rPr>
              <a:t>, sent through the</a:t>
            </a:r>
            <a:r>
              <a:rPr b="1" lang="en">
                <a:solidFill>
                  <a:srgbClr val="1D7E74"/>
                </a:solidFill>
                <a:latin typeface="Roboto"/>
                <a:ea typeface="Roboto"/>
                <a:cs typeface="Roboto"/>
                <a:sym typeface="Roboto"/>
              </a:rPr>
              <a:t> response header. </a:t>
            </a:r>
            <a:endParaRPr b="1">
              <a:solidFill>
                <a:srgbClr val="1D7E74"/>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365C8B"/>
              </a:solidFill>
              <a:latin typeface="Roboto"/>
              <a:ea typeface="Roboto"/>
              <a:cs typeface="Roboto"/>
              <a:sym typeface="Roboto"/>
            </a:endParaRPr>
          </a:p>
          <a:p>
            <a:pPr indent="-180340" lvl="0" marL="320040" rtl="0" algn="l">
              <a:spcBef>
                <a:spcPts val="0"/>
              </a:spcBef>
              <a:spcAft>
                <a:spcPts val="0"/>
              </a:spcAft>
              <a:buClr>
                <a:srgbClr val="365C8B"/>
              </a:buClr>
              <a:buSzPts val="1400"/>
              <a:buFont typeface="Roboto"/>
              <a:buChar char="●"/>
            </a:pPr>
            <a:r>
              <a:rPr lang="en">
                <a:solidFill>
                  <a:srgbClr val="365C8B"/>
                </a:solidFill>
                <a:latin typeface="Roboto"/>
                <a:ea typeface="Roboto"/>
                <a:cs typeface="Roboto"/>
                <a:sym typeface="Roboto"/>
              </a:rPr>
              <a:t>Bob’s </a:t>
            </a:r>
            <a:r>
              <a:rPr b="1" lang="en">
                <a:solidFill>
                  <a:srgbClr val="365C8B"/>
                </a:solidFill>
                <a:latin typeface="Roboto"/>
                <a:ea typeface="Roboto"/>
                <a:cs typeface="Roboto"/>
                <a:sym typeface="Roboto"/>
              </a:rPr>
              <a:t>session information</a:t>
            </a:r>
            <a:r>
              <a:rPr lang="en">
                <a:solidFill>
                  <a:srgbClr val="365C8B"/>
                </a:solidFill>
                <a:latin typeface="Roboto"/>
                <a:ea typeface="Roboto"/>
                <a:cs typeface="Roboto"/>
                <a:sym typeface="Roboto"/>
              </a:rPr>
              <a:t>, embedded in the </a:t>
            </a:r>
            <a:r>
              <a:rPr b="1" lang="en">
                <a:solidFill>
                  <a:srgbClr val="365C8B"/>
                </a:solidFill>
                <a:latin typeface="Roboto"/>
                <a:ea typeface="Roboto"/>
                <a:cs typeface="Roboto"/>
                <a:sym typeface="Roboto"/>
              </a:rPr>
              <a:t>response body.</a:t>
            </a:r>
            <a:endParaRPr b="1">
              <a:solidFill>
                <a:srgbClr val="365C8B"/>
              </a:solidFill>
            </a:endParaRPr>
          </a:p>
        </p:txBody>
      </p:sp>
      <p:pic>
        <p:nvPicPr>
          <p:cNvPr id="2703" name="Google Shape;2703;p162"/>
          <p:cNvPicPr preferRelativeResize="0"/>
          <p:nvPr/>
        </p:nvPicPr>
        <p:blipFill>
          <a:blip r:embed="rId3">
            <a:alphaModFix/>
          </a:blip>
          <a:stretch>
            <a:fillRect/>
          </a:stretch>
        </p:blipFill>
        <p:spPr>
          <a:xfrm>
            <a:off x="5894800" y="2064275"/>
            <a:ext cx="2757599" cy="1837380"/>
          </a:xfrm>
          <a:prstGeom prst="rect">
            <a:avLst/>
          </a:prstGeom>
          <a:noFill/>
          <a:ln>
            <a:noFill/>
          </a:ln>
        </p:spPr>
      </p:pic>
      <p:pic>
        <p:nvPicPr>
          <p:cNvPr id="2704" name="Google Shape;2704;p162"/>
          <p:cNvPicPr preferRelativeResize="0"/>
          <p:nvPr/>
        </p:nvPicPr>
        <p:blipFill rotWithShape="1">
          <a:blip r:embed="rId4">
            <a:alphaModFix/>
          </a:blip>
          <a:srcRect b="87784" l="91845" r="2583" t="-3126"/>
          <a:stretch/>
        </p:blipFill>
        <p:spPr>
          <a:xfrm>
            <a:off x="5433100" y="2654225"/>
            <a:ext cx="421801" cy="505075"/>
          </a:xfrm>
          <a:prstGeom prst="rect">
            <a:avLst/>
          </a:prstGeom>
          <a:noFill/>
          <a:ln>
            <a:noFill/>
          </a:ln>
        </p:spPr>
      </p:pic>
      <p:sp>
        <p:nvSpPr>
          <p:cNvPr id="2705" name="Google Shape;2705;p162"/>
          <p:cNvSpPr/>
          <p:nvPr/>
        </p:nvSpPr>
        <p:spPr>
          <a:xfrm>
            <a:off x="2160325" y="2795875"/>
            <a:ext cx="497350" cy="509950"/>
          </a:xfrm>
          <a:custGeom>
            <a:rect b="b" l="l" r="r" t="t"/>
            <a:pathLst>
              <a:path extrusionOk="0" h="20398" w="19894">
                <a:moveTo>
                  <a:pt x="19894" y="20398"/>
                </a:moveTo>
                <a:cubicBezTo>
                  <a:pt x="10444" y="19452"/>
                  <a:pt x="0" y="9498"/>
                  <a:pt x="0" y="0"/>
                </a:cubicBezTo>
              </a:path>
            </a:pathLst>
          </a:custGeom>
          <a:noFill/>
          <a:ln cap="flat" cmpd="sng" w="9525">
            <a:solidFill>
              <a:srgbClr val="1D7E74"/>
            </a:solidFill>
            <a:prstDash val="solid"/>
            <a:round/>
            <a:headEnd len="med" w="med" type="none"/>
            <a:tailEnd len="med" w="med" type="triangle"/>
          </a:ln>
        </p:spPr>
      </p:sp>
      <p:sp>
        <p:nvSpPr>
          <p:cNvPr id="2706" name="Google Shape;2706;p162"/>
          <p:cNvSpPr/>
          <p:nvPr/>
        </p:nvSpPr>
        <p:spPr>
          <a:xfrm>
            <a:off x="2154025" y="3425425"/>
            <a:ext cx="497349" cy="153436"/>
          </a:xfrm>
          <a:custGeom>
            <a:rect b="b" l="l" r="r" t="t"/>
            <a:pathLst>
              <a:path extrusionOk="0" h="7303" w="23672">
                <a:moveTo>
                  <a:pt x="23672" y="0"/>
                </a:moveTo>
                <a:cubicBezTo>
                  <a:pt x="15414" y="0"/>
                  <a:pt x="5843" y="1468"/>
                  <a:pt x="0" y="7303"/>
                </a:cubicBezTo>
              </a:path>
            </a:pathLst>
          </a:custGeom>
          <a:noFill/>
          <a:ln cap="flat" cmpd="sng" w="9525">
            <a:solidFill>
              <a:srgbClr val="365C8B"/>
            </a:solidFill>
            <a:prstDash val="solid"/>
            <a:round/>
            <a:headEnd len="med" w="med" type="none"/>
            <a:tailEnd len="med" w="med" type="triangle"/>
          </a:ln>
        </p:spPr>
      </p:sp>
      <p:cxnSp>
        <p:nvCxnSpPr>
          <p:cNvPr id="2707" name="Google Shape;2707;p162"/>
          <p:cNvCxnSpPr>
            <a:endCxn id="2704" idx="1"/>
          </p:cNvCxnSpPr>
          <p:nvPr/>
        </p:nvCxnSpPr>
        <p:spPr>
          <a:xfrm flipH="1" rot="10800000">
            <a:off x="5137300" y="2906763"/>
            <a:ext cx="295800" cy="1800"/>
          </a:xfrm>
          <a:prstGeom prst="straightConnector1">
            <a:avLst/>
          </a:prstGeom>
          <a:noFill/>
          <a:ln cap="flat" cmpd="sng" w="9525">
            <a:solidFill>
              <a:schemeClr val="dk2"/>
            </a:solidFill>
            <a:prstDash val="solid"/>
            <a:round/>
            <a:headEnd len="med" w="med" type="none"/>
            <a:tailEnd len="med" w="med" type="triangle"/>
          </a:ln>
        </p:spPr>
      </p:cxnSp>
      <p:cxnSp>
        <p:nvCxnSpPr>
          <p:cNvPr id="2708" name="Google Shape;2708;p162"/>
          <p:cNvCxnSpPr>
            <a:stCxn id="2704" idx="3"/>
          </p:cNvCxnSpPr>
          <p:nvPr/>
        </p:nvCxnSpPr>
        <p:spPr>
          <a:xfrm>
            <a:off x="5854901" y="2906763"/>
            <a:ext cx="304800" cy="1800"/>
          </a:xfrm>
          <a:prstGeom prst="straightConnector1">
            <a:avLst/>
          </a:prstGeom>
          <a:noFill/>
          <a:ln cap="flat" cmpd="sng" w="9525">
            <a:solidFill>
              <a:schemeClr val="dk2"/>
            </a:solidFill>
            <a:prstDash val="solid"/>
            <a:round/>
            <a:headEnd len="med" w="med" type="none"/>
            <a:tailEnd len="med" w="med" type="triangle"/>
          </a:ln>
        </p:spPr>
      </p:cxnSp>
      <p:sp>
        <p:nvSpPr>
          <p:cNvPr id="2709" name="Google Shape;2709;p162"/>
          <p:cNvSpPr/>
          <p:nvPr/>
        </p:nvSpPr>
        <p:spPr>
          <a:xfrm>
            <a:off x="0" y="0"/>
            <a:ext cx="9144000" cy="1652700"/>
          </a:xfrm>
          <a:prstGeom prst="rect">
            <a:avLst/>
          </a:prstGeom>
          <a:solidFill>
            <a:srgbClr val="9ADD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0" name="Google Shape;2710;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1" name="Google Shape;2711;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a Session is Created</a:t>
            </a:r>
            <a:endParaRPr/>
          </a:p>
        </p:txBody>
      </p:sp>
      <p:sp>
        <p:nvSpPr>
          <p:cNvPr id="2712" name="Google Shape;2712;p162"/>
          <p:cNvSpPr txBox="1"/>
          <p:nvPr>
            <p:ph idx="1" type="subTitle"/>
          </p:nvPr>
        </p:nvSpPr>
        <p:spPr>
          <a:xfrm>
            <a:off x="0" y="1081550"/>
            <a:ext cx="7587600" cy="577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The </a:t>
            </a:r>
            <a:r>
              <a:rPr b="1" lang="en">
                <a:solidFill>
                  <a:schemeClr val="dk1"/>
                </a:solidFill>
              </a:rPr>
              <a:t>HTTP server sends a response </a:t>
            </a:r>
            <a:r>
              <a:rPr lang="en">
                <a:solidFill>
                  <a:schemeClr val="dk1"/>
                </a:solidFill>
              </a:rPr>
              <a:t>back to Bob’s browser with:</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FAD8"/>
        </a:solidFill>
      </p:bgPr>
    </p:bg>
    <p:spTree>
      <p:nvGrpSpPr>
        <p:cNvPr id="2716" name="Shape 2716"/>
        <p:cNvGrpSpPr/>
        <p:nvPr/>
      </p:nvGrpSpPr>
      <p:grpSpPr>
        <a:xfrm>
          <a:off x="0" y="0"/>
          <a:ext cx="0" cy="0"/>
          <a:chOff x="0" y="0"/>
          <a:chExt cx="0" cy="0"/>
        </a:xfrm>
      </p:grpSpPr>
      <p:sp>
        <p:nvSpPr>
          <p:cNvPr id="2717" name="Google Shape;2717;p163"/>
          <p:cNvSpPr/>
          <p:nvPr/>
        </p:nvSpPr>
        <p:spPr>
          <a:xfrm>
            <a:off x="0" y="0"/>
            <a:ext cx="9144000" cy="1652700"/>
          </a:xfrm>
          <a:prstGeom prst="rect">
            <a:avLst/>
          </a:prstGeom>
          <a:solidFill>
            <a:srgbClr val="9ADD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63"/>
          <p:cNvSpPr txBox="1"/>
          <p:nvPr/>
        </p:nvSpPr>
        <p:spPr>
          <a:xfrm>
            <a:off x="8607775" y="4890175"/>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719" name="Google Shape;2719;p163"/>
          <p:cNvSpPr txBox="1"/>
          <p:nvPr/>
        </p:nvSpPr>
        <p:spPr>
          <a:xfrm>
            <a:off x="274375" y="2436275"/>
            <a:ext cx="4040400" cy="9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When Bob revisits the webpage, his browser sends the cookie back through the </a:t>
            </a:r>
            <a:r>
              <a:rPr b="1" lang="en" sz="1800">
                <a:solidFill>
                  <a:srgbClr val="1D7E74"/>
                </a:solidFill>
                <a:latin typeface="Roboto"/>
                <a:ea typeface="Roboto"/>
                <a:cs typeface="Roboto"/>
                <a:sym typeface="Roboto"/>
              </a:rPr>
              <a:t>request header</a:t>
            </a:r>
            <a:r>
              <a:rPr lang="en" sz="1800">
                <a:solidFill>
                  <a:schemeClr val="dk1"/>
                </a:solidFill>
                <a:latin typeface="Roboto"/>
                <a:ea typeface="Roboto"/>
                <a:cs typeface="Roboto"/>
                <a:sym typeface="Roboto"/>
              </a:rPr>
              <a:t>.</a:t>
            </a:r>
            <a:endParaRPr b="1" sz="1800">
              <a:solidFill>
                <a:srgbClr val="1D7E74"/>
              </a:solidFill>
              <a:latin typeface="Roboto"/>
              <a:ea typeface="Roboto"/>
              <a:cs typeface="Roboto"/>
              <a:sym typeface="Roboto"/>
            </a:endParaRPr>
          </a:p>
        </p:txBody>
      </p:sp>
      <p:sp>
        <p:nvSpPr>
          <p:cNvPr id="2720" name="Google Shape;2720;p163"/>
          <p:cNvSpPr/>
          <p:nvPr/>
        </p:nvSpPr>
        <p:spPr>
          <a:xfrm>
            <a:off x="4315174" y="2096075"/>
            <a:ext cx="2121900" cy="1593000"/>
          </a:xfrm>
          <a:prstGeom prst="roundRect">
            <a:avLst>
              <a:gd fmla="val 16667" name="adj"/>
            </a:avLst>
          </a:prstGeom>
          <a:solidFill>
            <a:srgbClr val="F7EF6A"/>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63"/>
          <p:cNvSpPr/>
          <p:nvPr/>
        </p:nvSpPr>
        <p:spPr>
          <a:xfrm>
            <a:off x="4371800" y="2064275"/>
            <a:ext cx="2757600" cy="1652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GET /stuff/ HTTP/ 1.1</a:t>
            </a:r>
            <a:endParaRPr b="1"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User-Agent: Mozilla/4.0</a:t>
            </a:r>
            <a:endParaRPr sz="1100">
              <a:latin typeface="Roboto"/>
              <a:ea typeface="Roboto"/>
              <a:cs typeface="Roboto"/>
              <a:sym typeface="Roboto"/>
            </a:endParaRPr>
          </a:p>
          <a:p>
            <a:pPr indent="0" lvl="0" marL="0" rtl="0" algn="l">
              <a:spcBef>
                <a:spcPts val="0"/>
              </a:spcBef>
              <a:spcAft>
                <a:spcPts val="0"/>
              </a:spcAft>
              <a:buNone/>
            </a:pPr>
            <a:r>
              <a:rPr lang="en" sz="1100">
                <a:latin typeface="Roboto"/>
                <a:ea typeface="Roboto"/>
                <a:cs typeface="Roboto"/>
                <a:sym typeface="Roboto"/>
              </a:rPr>
              <a:t>Host: example.com</a:t>
            </a:r>
            <a:endParaRPr sz="1100">
              <a:latin typeface="Roboto"/>
              <a:ea typeface="Roboto"/>
              <a:cs typeface="Roboto"/>
              <a:sym typeface="Roboto"/>
            </a:endParaRPr>
          </a:p>
          <a:p>
            <a:pPr indent="0" lvl="0" marL="0" rtl="0" algn="l">
              <a:spcBef>
                <a:spcPts val="0"/>
              </a:spcBef>
              <a:spcAft>
                <a:spcPts val="0"/>
              </a:spcAft>
              <a:buNone/>
            </a:pPr>
            <a:r>
              <a:rPr b="1" lang="en" sz="1100">
                <a:solidFill>
                  <a:srgbClr val="1D7E74"/>
                </a:solidFill>
                <a:latin typeface="Roboto"/>
                <a:ea typeface="Roboto"/>
                <a:cs typeface="Roboto"/>
                <a:sym typeface="Roboto"/>
              </a:rPr>
              <a:t>Cookie: cart=Bob</a:t>
            </a:r>
            <a:endParaRPr b="1" sz="1100">
              <a:solidFill>
                <a:srgbClr val="1D7E74"/>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Content-Type: text/html</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Connection: Keep-Alive</a:t>
            </a:r>
            <a:endParaRPr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Accept-Encoding: gzip. deflate</a:t>
            </a:r>
            <a:endParaRPr b="1" sz="1100">
              <a:latin typeface="Roboto"/>
              <a:ea typeface="Roboto"/>
              <a:cs typeface="Roboto"/>
              <a:sym typeface="Roboto"/>
            </a:endParaRPr>
          </a:p>
        </p:txBody>
      </p:sp>
      <p:pic>
        <p:nvPicPr>
          <p:cNvPr id="2722" name="Google Shape;2722;p163"/>
          <p:cNvPicPr preferRelativeResize="0"/>
          <p:nvPr/>
        </p:nvPicPr>
        <p:blipFill rotWithShape="1">
          <a:blip r:embed="rId3">
            <a:alphaModFix/>
          </a:blip>
          <a:srcRect b="87784" l="91845" r="2583" t="-3126"/>
          <a:stretch/>
        </p:blipFill>
        <p:spPr>
          <a:xfrm>
            <a:off x="6796825" y="2618175"/>
            <a:ext cx="421801" cy="505075"/>
          </a:xfrm>
          <a:prstGeom prst="rect">
            <a:avLst/>
          </a:prstGeom>
          <a:noFill/>
          <a:ln>
            <a:noFill/>
          </a:ln>
        </p:spPr>
      </p:pic>
      <p:cxnSp>
        <p:nvCxnSpPr>
          <p:cNvPr id="2723" name="Google Shape;2723;p163"/>
          <p:cNvCxnSpPr>
            <a:endCxn id="2722" idx="1"/>
          </p:cNvCxnSpPr>
          <p:nvPr/>
        </p:nvCxnSpPr>
        <p:spPr>
          <a:xfrm flipH="1" rot="10800000">
            <a:off x="6501025" y="2870713"/>
            <a:ext cx="295800" cy="1800"/>
          </a:xfrm>
          <a:prstGeom prst="straightConnector1">
            <a:avLst/>
          </a:prstGeom>
          <a:noFill/>
          <a:ln cap="flat" cmpd="sng" w="9525">
            <a:solidFill>
              <a:schemeClr val="dk2"/>
            </a:solidFill>
            <a:prstDash val="solid"/>
            <a:round/>
            <a:headEnd len="med" w="med" type="none"/>
            <a:tailEnd len="med" w="med" type="triangle"/>
          </a:ln>
        </p:spPr>
      </p:cxnSp>
      <p:pic>
        <p:nvPicPr>
          <p:cNvPr id="2724" name="Google Shape;2724;p163"/>
          <p:cNvPicPr preferRelativeResize="0"/>
          <p:nvPr/>
        </p:nvPicPr>
        <p:blipFill rotWithShape="1">
          <a:blip r:embed="rId4">
            <a:alphaModFix/>
          </a:blip>
          <a:srcRect b="0" l="29012" r="60152" t="0"/>
          <a:stretch/>
        </p:blipFill>
        <p:spPr>
          <a:xfrm>
            <a:off x="7565975" y="2186425"/>
            <a:ext cx="1148700" cy="1502662"/>
          </a:xfrm>
          <a:prstGeom prst="rect">
            <a:avLst/>
          </a:prstGeom>
          <a:noFill/>
          <a:ln>
            <a:noFill/>
          </a:ln>
        </p:spPr>
      </p:pic>
      <p:sp>
        <p:nvSpPr>
          <p:cNvPr id="2725" name="Google Shape;2725;p163"/>
          <p:cNvSpPr txBox="1"/>
          <p:nvPr/>
        </p:nvSpPr>
        <p:spPr>
          <a:xfrm>
            <a:off x="7690425" y="3613400"/>
            <a:ext cx="1255800" cy="5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HTTP server </a:t>
            </a:r>
            <a:endParaRPr b="1" sz="1200">
              <a:latin typeface="Roboto"/>
              <a:ea typeface="Roboto"/>
              <a:cs typeface="Roboto"/>
              <a:sym typeface="Roboto"/>
            </a:endParaRPr>
          </a:p>
        </p:txBody>
      </p:sp>
      <p:cxnSp>
        <p:nvCxnSpPr>
          <p:cNvPr id="2726" name="Google Shape;2726;p163"/>
          <p:cNvCxnSpPr/>
          <p:nvPr/>
        </p:nvCxnSpPr>
        <p:spPr>
          <a:xfrm>
            <a:off x="7241200" y="2871475"/>
            <a:ext cx="502200" cy="300"/>
          </a:xfrm>
          <a:prstGeom prst="straightConnector1">
            <a:avLst/>
          </a:prstGeom>
          <a:noFill/>
          <a:ln cap="flat" cmpd="sng" w="9525">
            <a:solidFill>
              <a:schemeClr val="dk2"/>
            </a:solidFill>
            <a:prstDash val="solid"/>
            <a:round/>
            <a:headEnd len="med" w="med" type="none"/>
            <a:tailEnd len="med" w="med" type="triangle"/>
          </a:ln>
        </p:spPr>
      </p:cxnSp>
      <p:cxnSp>
        <p:nvCxnSpPr>
          <p:cNvPr id="2727" name="Google Shape;2727;p1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28" name="Google Shape;2728;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a Session is Created</a:t>
            </a:r>
            <a:endParaRPr/>
          </a:p>
        </p:txBody>
      </p:sp>
      <p:sp>
        <p:nvSpPr>
          <p:cNvPr id="2729" name="Google Shape;2729;p163"/>
          <p:cNvSpPr txBox="1"/>
          <p:nvPr/>
        </p:nvSpPr>
        <p:spPr>
          <a:xfrm>
            <a:off x="332100" y="1081575"/>
            <a:ext cx="84798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Resuming the response:</a:t>
            </a:r>
            <a:endParaRPr sz="16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164"/>
          <p:cNvSpPr/>
          <p:nvPr/>
        </p:nvSpPr>
        <p:spPr>
          <a:xfrm>
            <a:off x="0" y="0"/>
            <a:ext cx="9144000" cy="5143500"/>
          </a:xfrm>
          <a:prstGeom prst="rect">
            <a:avLst/>
          </a:prstGeom>
          <a:gradFill>
            <a:gsLst>
              <a:gs pos="0">
                <a:srgbClr val="E7EEE4"/>
              </a:gs>
              <a:gs pos="100000">
                <a:srgbClr val="9ADD7C"/>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64"/>
          <p:cNvSpPr/>
          <p:nvPr/>
        </p:nvSpPr>
        <p:spPr>
          <a:xfrm>
            <a:off x="3928425" y="1975675"/>
            <a:ext cx="4885500" cy="587700"/>
          </a:xfrm>
          <a:prstGeom prst="roundRect">
            <a:avLst>
              <a:gd fmla="val 13748" name="adj"/>
            </a:avLst>
          </a:prstGeom>
          <a:solidFill>
            <a:srgbClr val="FFFFFF">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64"/>
          <p:cNvSpPr/>
          <p:nvPr/>
        </p:nvSpPr>
        <p:spPr>
          <a:xfrm>
            <a:off x="3928425" y="2694650"/>
            <a:ext cx="4885500" cy="840300"/>
          </a:xfrm>
          <a:prstGeom prst="roundRect">
            <a:avLst>
              <a:gd fmla="val 13748" name="adj"/>
            </a:avLst>
          </a:prstGeom>
          <a:solidFill>
            <a:srgbClr val="FFFFFF">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64"/>
          <p:cNvSpPr/>
          <p:nvPr/>
        </p:nvSpPr>
        <p:spPr>
          <a:xfrm>
            <a:off x="1753375" y="1269600"/>
            <a:ext cx="7060500" cy="587700"/>
          </a:xfrm>
          <a:prstGeom prst="roundRect">
            <a:avLst>
              <a:gd fmla="val 16667" name="adj"/>
            </a:avLst>
          </a:prstGeom>
          <a:solidFill>
            <a:srgbClr val="FFFFFF">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8" name="Google Shape;2738;p164"/>
          <p:cNvPicPr preferRelativeResize="0"/>
          <p:nvPr/>
        </p:nvPicPr>
        <p:blipFill>
          <a:blip r:embed="rId3">
            <a:alphaModFix/>
          </a:blip>
          <a:stretch>
            <a:fillRect/>
          </a:stretch>
        </p:blipFill>
        <p:spPr>
          <a:xfrm>
            <a:off x="8175" y="1844050"/>
            <a:ext cx="4178001" cy="3253225"/>
          </a:xfrm>
          <a:prstGeom prst="rect">
            <a:avLst/>
          </a:prstGeom>
          <a:noFill/>
          <a:ln>
            <a:noFill/>
          </a:ln>
        </p:spPr>
      </p:pic>
      <p:sp>
        <p:nvSpPr>
          <p:cNvPr id="2739" name="Google Shape;2739;p164"/>
          <p:cNvSpPr txBox="1"/>
          <p:nvPr>
            <p:ph idx="1" type="subTitle"/>
          </p:nvPr>
        </p:nvSpPr>
        <p:spPr>
          <a:xfrm>
            <a:off x="0" y="186325"/>
            <a:ext cx="7451400" cy="937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Implementations of cookies vary between sites. Some are more secure than others. </a:t>
            </a:r>
            <a:endParaRPr sz="2400">
              <a:latin typeface="Roboto Light"/>
              <a:ea typeface="Roboto Light"/>
              <a:cs typeface="Roboto Light"/>
              <a:sym typeface="Roboto Light"/>
            </a:endParaRPr>
          </a:p>
        </p:txBody>
      </p:sp>
      <p:sp>
        <p:nvSpPr>
          <p:cNvPr id="2740" name="Google Shape;2740;p164"/>
          <p:cNvSpPr txBox="1"/>
          <p:nvPr>
            <p:ph idx="1" type="subTitle"/>
          </p:nvPr>
        </p:nvSpPr>
        <p:spPr>
          <a:xfrm>
            <a:off x="1753375" y="1253975"/>
            <a:ext cx="68517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If Bob’s account was the fifth account to ever be created on a website, his cookie might look like: </a:t>
            </a:r>
            <a:r>
              <a:rPr lang="en" sz="1500">
                <a:latin typeface="Roboto"/>
                <a:ea typeface="Roboto"/>
                <a:cs typeface="Roboto"/>
                <a:sym typeface="Roboto"/>
              </a:rPr>
              <a:t> </a:t>
            </a:r>
            <a:r>
              <a:rPr b="1" lang="en" sz="1500">
                <a:latin typeface="Inconsolata"/>
                <a:ea typeface="Inconsolata"/>
                <a:cs typeface="Inconsolata"/>
                <a:sym typeface="Inconsolata"/>
              </a:rPr>
              <a:t>Set-Cookie:</a:t>
            </a:r>
            <a:r>
              <a:rPr b="1" lang="en" sz="1500">
                <a:latin typeface="Roboto"/>
                <a:ea typeface="Roboto"/>
                <a:cs typeface="Roboto"/>
                <a:sym typeface="Roboto"/>
              </a:rPr>
              <a:t> </a:t>
            </a:r>
            <a:r>
              <a:rPr b="1" lang="en" sz="1500">
                <a:latin typeface="Inconsolata"/>
                <a:ea typeface="Inconsolata"/>
                <a:cs typeface="Inconsolata"/>
                <a:sym typeface="Inconsolata"/>
              </a:rPr>
              <a:t>Session-ID=5</a:t>
            </a:r>
            <a:endParaRPr b="1" sz="1500">
              <a:latin typeface="Inconsolata"/>
              <a:ea typeface="Inconsolata"/>
              <a:cs typeface="Inconsolata"/>
              <a:sym typeface="Inconsolata"/>
            </a:endParaRPr>
          </a:p>
        </p:txBody>
      </p:sp>
      <p:sp>
        <p:nvSpPr>
          <p:cNvPr id="2741" name="Google Shape;2741;p164"/>
          <p:cNvSpPr txBox="1"/>
          <p:nvPr>
            <p:ph idx="2" type="subTitle"/>
          </p:nvPr>
        </p:nvSpPr>
        <p:spPr>
          <a:xfrm>
            <a:off x="3963175" y="1975675"/>
            <a:ext cx="4760100" cy="6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An attacker can change their cookie’s value so that when they make a request, they do so as Bob. </a:t>
            </a:r>
            <a:endParaRPr sz="1500">
              <a:latin typeface="Roboto"/>
              <a:ea typeface="Roboto"/>
              <a:cs typeface="Roboto"/>
              <a:sym typeface="Roboto"/>
            </a:endParaRPr>
          </a:p>
        </p:txBody>
      </p:sp>
      <p:sp>
        <p:nvSpPr>
          <p:cNvPr id="2742" name="Google Shape;2742;p164"/>
          <p:cNvSpPr txBox="1"/>
          <p:nvPr>
            <p:ph idx="3" type="subTitle"/>
          </p:nvPr>
        </p:nvSpPr>
        <p:spPr>
          <a:xfrm>
            <a:off x="3963175" y="2642550"/>
            <a:ext cx="4760100" cy="9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Modern session cookies contain uniquely hashed values specific to users, e.g. </a:t>
            </a:r>
            <a:r>
              <a:rPr b="1" lang="en" sz="1500">
                <a:latin typeface="Inconsolata"/>
                <a:ea typeface="Inconsolata"/>
                <a:cs typeface="Inconsolata"/>
                <a:sym typeface="Inconsolata"/>
              </a:rPr>
              <a:t>Set-Cookie: Session-ID=299367cd4c0e2c6d3ae6e09eda4e0590</a:t>
            </a:r>
            <a:endParaRPr b="1" sz="1500">
              <a:latin typeface="Inconsolata"/>
              <a:ea typeface="Inconsolata"/>
              <a:cs typeface="Inconsolata"/>
              <a:sym typeface="Inconsolata"/>
            </a:endParaRPr>
          </a:p>
        </p:txBody>
      </p:sp>
      <p:sp>
        <p:nvSpPr>
          <p:cNvPr id="2743" name="Google Shape;2743;p1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744" name="Google Shape;2744;p164"/>
          <p:cNvPicPr preferRelativeResize="0"/>
          <p:nvPr/>
        </p:nvPicPr>
        <p:blipFill rotWithShape="1">
          <a:blip r:embed="rId4">
            <a:alphaModFix amt="38000"/>
          </a:blip>
          <a:srcRect b="1765" l="0" r="0" t="1774"/>
          <a:stretch/>
        </p:blipFill>
        <p:spPr>
          <a:xfrm>
            <a:off x="1237333" y="1276080"/>
            <a:ext cx="439850" cy="339825"/>
          </a:xfrm>
          <a:prstGeom prst="rect">
            <a:avLst/>
          </a:prstGeom>
          <a:noFill/>
          <a:ln>
            <a:noFill/>
          </a:ln>
        </p:spPr>
      </p:pic>
      <p:pic>
        <p:nvPicPr>
          <p:cNvPr id="2745" name="Google Shape;2745;p164"/>
          <p:cNvPicPr preferRelativeResize="0"/>
          <p:nvPr/>
        </p:nvPicPr>
        <p:blipFill rotWithShape="1">
          <a:blip r:embed="rId4">
            <a:alphaModFix amt="38000"/>
          </a:blip>
          <a:srcRect b="1765" l="0" r="0" t="1774"/>
          <a:stretch/>
        </p:blipFill>
        <p:spPr>
          <a:xfrm>
            <a:off x="3447133" y="1975680"/>
            <a:ext cx="439850" cy="339825"/>
          </a:xfrm>
          <a:prstGeom prst="rect">
            <a:avLst/>
          </a:prstGeom>
          <a:noFill/>
          <a:ln>
            <a:noFill/>
          </a:ln>
        </p:spPr>
      </p:pic>
      <p:pic>
        <p:nvPicPr>
          <p:cNvPr id="2746" name="Google Shape;2746;p164"/>
          <p:cNvPicPr preferRelativeResize="0"/>
          <p:nvPr/>
        </p:nvPicPr>
        <p:blipFill rotWithShape="1">
          <a:blip r:embed="rId4">
            <a:alphaModFix amt="38000"/>
          </a:blip>
          <a:srcRect b="1765" l="0" r="0" t="1774"/>
          <a:stretch/>
        </p:blipFill>
        <p:spPr>
          <a:xfrm>
            <a:off x="3447133" y="2694655"/>
            <a:ext cx="439850" cy="339825"/>
          </a:xfrm>
          <a:prstGeom prst="rect">
            <a:avLst/>
          </a:prstGeom>
          <a:noFill/>
          <a:ln>
            <a:noFill/>
          </a:ln>
        </p:spPr>
      </p:pic>
      <p:sp>
        <p:nvSpPr>
          <p:cNvPr id="2747" name="Google Shape;2747;p164"/>
          <p:cNvSpPr/>
          <p:nvPr/>
        </p:nvSpPr>
        <p:spPr>
          <a:xfrm>
            <a:off x="3928425" y="3672925"/>
            <a:ext cx="4885500" cy="840300"/>
          </a:xfrm>
          <a:prstGeom prst="roundRect">
            <a:avLst>
              <a:gd fmla="val 13748" name="adj"/>
            </a:avLst>
          </a:prstGeom>
          <a:solidFill>
            <a:srgbClr val="FFFFFF">
              <a:alpha val="93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64"/>
          <p:cNvSpPr txBox="1"/>
          <p:nvPr>
            <p:ph idx="4" type="subTitle"/>
          </p:nvPr>
        </p:nvSpPr>
        <p:spPr>
          <a:xfrm>
            <a:off x="3963175" y="3620825"/>
            <a:ext cx="4760100" cy="93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While this keeps session ID cookies from being reverse engineered, an attacker can commit man-in-the-middle attacks by stealing cookies.</a:t>
            </a:r>
            <a:endParaRPr sz="1500">
              <a:latin typeface="Roboto"/>
              <a:ea typeface="Roboto"/>
              <a:cs typeface="Roboto"/>
              <a:sym typeface="Roboto"/>
            </a:endParaRPr>
          </a:p>
        </p:txBody>
      </p:sp>
      <p:pic>
        <p:nvPicPr>
          <p:cNvPr id="2749" name="Google Shape;2749;p164"/>
          <p:cNvPicPr preferRelativeResize="0"/>
          <p:nvPr/>
        </p:nvPicPr>
        <p:blipFill rotWithShape="1">
          <a:blip r:embed="rId4">
            <a:alphaModFix amt="38000"/>
          </a:blip>
          <a:srcRect b="1765" l="0" r="0" t="1774"/>
          <a:stretch/>
        </p:blipFill>
        <p:spPr>
          <a:xfrm>
            <a:off x="3447133" y="3672930"/>
            <a:ext cx="439850" cy="33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5F5"/>
        </a:solidFill>
      </p:bgPr>
    </p:bg>
    <p:spTree>
      <p:nvGrpSpPr>
        <p:cNvPr id="2090" name="Shape 2090"/>
        <p:cNvGrpSpPr/>
        <p:nvPr/>
      </p:nvGrpSpPr>
      <p:grpSpPr>
        <a:xfrm>
          <a:off x="0" y="0"/>
          <a:ext cx="0" cy="0"/>
          <a:chOff x="0" y="0"/>
          <a:chExt cx="0" cy="0"/>
        </a:xfrm>
      </p:grpSpPr>
      <p:sp>
        <p:nvSpPr>
          <p:cNvPr id="2091" name="Google Shape;209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t>
            </a:r>
            <a:r>
              <a:rPr lang="en"/>
              <a:t>Development</a:t>
            </a:r>
            <a:r>
              <a:rPr lang="en"/>
              <a:t> Overview</a:t>
            </a:r>
            <a:endParaRPr/>
          </a:p>
        </p:txBody>
      </p:sp>
      <p:sp>
        <p:nvSpPr>
          <p:cNvPr id="2092" name="Google Shape;2092;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1000"/>
              </a:spcAft>
              <a:buClr>
                <a:schemeClr val="dk1"/>
              </a:buClr>
              <a:buSzPts val="1100"/>
              <a:buFont typeface="Arial"/>
              <a:buNone/>
            </a:pPr>
            <a:r>
              <a:rPr lang="en"/>
              <a:t>Throughout this week, we will look at how web applications work from the perspective of the user and the web developer/architect.</a:t>
            </a:r>
            <a:endParaRPr b="1" sz="1600"/>
          </a:p>
        </p:txBody>
      </p:sp>
      <p:sp>
        <p:nvSpPr>
          <p:cNvPr id="2093" name="Google Shape;2093;p111"/>
          <p:cNvSpPr txBox="1"/>
          <p:nvPr>
            <p:ph idx="3" type="body"/>
          </p:nvPr>
        </p:nvSpPr>
        <p:spPr>
          <a:xfrm>
            <a:off x="0" y="1684250"/>
            <a:ext cx="4743900" cy="2897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chemeClr val="dk1"/>
                </a:solidFill>
              </a:rPr>
              <a:t>This week will cover the following:</a:t>
            </a:r>
            <a:endParaRPr/>
          </a:p>
          <a:p>
            <a:pPr indent="-180340" lvl="0" marL="320040" rtl="0" algn="l">
              <a:spcBef>
                <a:spcPts val="1000"/>
              </a:spcBef>
              <a:spcAft>
                <a:spcPts val="0"/>
              </a:spcAft>
              <a:buClr>
                <a:srgbClr val="545ED6"/>
              </a:buClr>
              <a:buSzPts val="1400"/>
              <a:buChar char="●"/>
            </a:pPr>
            <a:r>
              <a:rPr lang="en"/>
              <a:t>What happens behind the scenes </a:t>
            </a:r>
            <a:br>
              <a:rPr lang="en"/>
            </a:br>
            <a:r>
              <a:rPr lang="en"/>
              <a:t>when we visit a webpage.</a:t>
            </a:r>
            <a:endParaRPr/>
          </a:p>
          <a:p>
            <a:pPr indent="-180340" lvl="0" marL="320040" rtl="0" algn="l">
              <a:spcBef>
                <a:spcPts val="1000"/>
              </a:spcBef>
              <a:spcAft>
                <a:spcPts val="0"/>
              </a:spcAft>
              <a:buClr>
                <a:srgbClr val="545ED6"/>
              </a:buClr>
              <a:buSzPts val="1400"/>
              <a:buChar char="●"/>
            </a:pPr>
            <a:r>
              <a:rPr lang="en"/>
              <a:t>How websites “remember” </a:t>
            </a:r>
            <a:br>
              <a:rPr lang="en"/>
            </a:br>
            <a:r>
              <a:rPr lang="en"/>
              <a:t>us through cookies and sessions.</a:t>
            </a:r>
            <a:endParaRPr/>
          </a:p>
          <a:p>
            <a:pPr indent="-180340" lvl="0" marL="320040" rtl="0" algn="l">
              <a:spcBef>
                <a:spcPts val="1000"/>
              </a:spcBef>
              <a:spcAft>
                <a:spcPts val="0"/>
              </a:spcAft>
              <a:buClr>
                <a:srgbClr val="545ED6"/>
              </a:buClr>
              <a:buSzPts val="1400"/>
              <a:buChar char="●"/>
            </a:pPr>
            <a:r>
              <a:rPr lang="en"/>
              <a:t>The architecture of web applications.</a:t>
            </a:r>
            <a:endParaRPr/>
          </a:p>
          <a:p>
            <a:pPr indent="-180340" lvl="0" marL="320040" rtl="0" algn="l">
              <a:spcBef>
                <a:spcPts val="1000"/>
              </a:spcBef>
              <a:spcAft>
                <a:spcPts val="1000"/>
              </a:spcAft>
              <a:buClr>
                <a:srgbClr val="545ED6"/>
              </a:buClr>
              <a:buSzPts val="1400"/>
              <a:buChar char="●"/>
            </a:pPr>
            <a:r>
              <a:rPr lang="en"/>
              <a:t>Deploying and managing data in a </a:t>
            </a:r>
            <a:br>
              <a:rPr lang="en"/>
            </a:br>
            <a:r>
              <a:rPr lang="en"/>
              <a:t>web application.</a:t>
            </a:r>
            <a:endParaRPr sz="1200"/>
          </a:p>
        </p:txBody>
      </p:sp>
      <p:sp>
        <p:nvSpPr>
          <p:cNvPr id="2094" name="Google Shape;2094;p1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2095" name="Google Shape;2095;p111"/>
          <p:cNvCxnSpPr/>
          <p:nvPr/>
        </p:nvCxnSpPr>
        <p:spPr>
          <a:xfrm>
            <a:off x="433900" y="640075"/>
            <a:ext cx="4743900" cy="0"/>
          </a:xfrm>
          <a:prstGeom prst="straightConnector1">
            <a:avLst/>
          </a:prstGeom>
          <a:noFill/>
          <a:ln cap="flat" cmpd="sng" w="9525">
            <a:solidFill>
              <a:schemeClr val="dk2"/>
            </a:solidFill>
            <a:prstDash val="solid"/>
            <a:round/>
            <a:headEnd len="med" w="med" type="none"/>
            <a:tailEnd len="med" w="med" type="none"/>
          </a:ln>
        </p:spPr>
      </p:cxnSp>
      <p:sp>
        <p:nvSpPr>
          <p:cNvPr id="2096" name="Google Shape;2096;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97" name="Google Shape;2097;p111"/>
          <p:cNvPicPr preferRelativeResize="0"/>
          <p:nvPr/>
        </p:nvPicPr>
        <p:blipFill rotWithShape="1">
          <a:blip r:embed="rId3">
            <a:alphaModFix/>
          </a:blip>
          <a:srcRect b="0" l="-6391" r="-8155" t="-3702"/>
          <a:stretch/>
        </p:blipFill>
        <p:spPr>
          <a:xfrm>
            <a:off x="3353250" y="1489175"/>
            <a:ext cx="6050450" cy="3654322"/>
          </a:xfrm>
          <a:prstGeom prst="rect">
            <a:avLst/>
          </a:prstGeom>
          <a:noFill/>
          <a:ln>
            <a:noFill/>
          </a:ln>
        </p:spPr>
      </p:pic>
      <p:sp>
        <p:nvSpPr>
          <p:cNvPr id="2098" name="Google Shape;2098;p1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99" name="Google Shape;2099;p111"/>
          <p:cNvSpPr/>
          <p:nvPr/>
        </p:nvSpPr>
        <p:spPr>
          <a:xfrm>
            <a:off x="7557325" y="3703800"/>
            <a:ext cx="1217100" cy="364800"/>
          </a:xfrm>
          <a:prstGeom prst="roundRect">
            <a:avLst>
              <a:gd fmla="val 16667" name="adj"/>
            </a:avLst>
          </a:prstGeom>
          <a:solidFill>
            <a:srgbClr val="0A105E"/>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Medium"/>
                <a:ea typeface="Roboto Medium"/>
                <a:cs typeface="Roboto Medium"/>
                <a:sym typeface="Roboto Medium"/>
              </a:rPr>
              <a:t>developer</a:t>
            </a:r>
            <a:endParaRPr sz="1700">
              <a:solidFill>
                <a:srgbClr val="FFFFFF"/>
              </a:solidFill>
              <a:latin typeface="Roboto Medium"/>
              <a:ea typeface="Roboto Medium"/>
              <a:cs typeface="Roboto Medium"/>
              <a:sym typeface="Roboto Medium"/>
            </a:endParaRPr>
          </a:p>
        </p:txBody>
      </p:sp>
      <p:sp>
        <p:nvSpPr>
          <p:cNvPr id="2100" name="Google Shape;2100;p111"/>
          <p:cNvSpPr/>
          <p:nvPr/>
        </p:nvSpPr>
        <p:spPr>
          <a:xfrm>
            <a:off x="3716550" y="3703800"/>
            <a:ext cx="742800" cy="364800"/>
          </a:xfrm>
          <a:prstGeom prst="roundRect">
            <a:avLst>
              <a:gd fmla="val 16667" name="adj"/>
            </a:avLst>
          </a:prstGeom>
          <a:solidFill>
            <a:srgbClr val="0A105E"/>
          </a:solidFill>
          <a:ln cap="flat" cmpd="sng" w="1905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Roboto Medium"/>
                <a:ea typeface="Roboto Medium"/>
                <a:cs typeface="Roboto Medium"/>
                <a:sym typeface="Roboto Medium"/>
              </a:rPr>
              <a:t>user</a:t>
            </a:r>
            <a:endParaRPr sz="1700">
              <a:solidFill>
                <a:srgbClr val="FFFFFF"/>
              </a:solidFill>
              <a:latin typeface="Roboto Medium"/>
              <a:ea typeface="Roboto Medium"/>
              <a:cs typeface="Roboto Medium"/>
              <a:sym typeface="Roboto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ADD7C"/>
        </a:solidFill>
      </p:bgPr>
    </p:bg>
    <p:spTree>
      <p:nvGrpSpPr>
        <p:cNvPr id="2753" name="Shape 2753"/>
        <p:cNvGrpSpPr/>
        <p:nvPr/>
      </p:nvGrpSpPr>
      <p:grpSpPr>
        <a:xfrm>
          <a:off x="0" y="0"/>
          <a:ext cx="0" cy="0"/>
          <a:chOff x="0" y="0"/>
          <a:chExt cx="0" cy="0"/>
        </a:xfrm>
      </p:grpSpPr>
      <p:sp>
        <p:nvSpPr>
          <p:cNvPr id="2754" name="Google Shape;2754;p165"/>
          <p:cNvSpPr/>
          <p:nvPr/>
        </p:nvSpPr>
        <p:spPr>
          <a:xfrm>
            <a:off x="79275" y="1997875"/>
            <a:ext cx="2523900" cy="2523900"/>
          </a:xfrm>
          <a:prstGeom prst="ellipse">
            <a:avLst/>
          </a:prstGeom>
          <a:solidFill>
            <a:srgbClr val="FCE5CD"/>
          </a:solidFill>
          <a:ln cap="flat" cmpd="sng" w="76200">
            <a:solidFill>
              <a:srgbClr val="9ADD7C"/>
            </a:solidFill>
            <a:prstDash val="solid"/>
            <a:round/>
            <a:headEnd len="sm" w="sm" type="none"/>
            <a:tailEnd len="sm" w="sm" type="none"/>
          </a:ln>
          <a:effectLst>
            <a:outerShdw blurRad="271463" rotWithShape="0" algn="bl" dist="9525">
              <a:srgbClr val="274E13">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65"/>
          <p:cNvSpPr/>
          <p:nvPr/>
        </p:nvSpPr>
        <p:spPr>
          <a:xfrm>
            <a:off x="2262988" y="1997875"/>
            <a:ext cx="2523900" cy="2523900"/>
          </a:xfrm>
          <a:prstGeom prst="ellipse">
            <a:avLst/>
          </a:prstGeom>
          <a:solidFill>
            <a:srgbClr val="DAE5F9"/>
          </a:solidFill>
          <a:ln cap="flat" cmpd="sng" w="76200">
            <a:solidFill>
              <a:srgbClr val="9ADD7C"/>
            </a:solidFill>
            <a:prstDash val="solid"/>
            <a:round/>
            <a:headEnd len="sm" w="sm" type="none"/>
            <a:tailEnd len="sm" w="sm" type="none"/>
          </a:ln>
          <a:effectLst>
            <a:outerShdw blurRad="271463" rotWithShape="0" algn="bl" dist="9525">
              <a:srgbClr val="274E13">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65"/>
          <p:cNvSpPr/>
          <p:nvPr/>
        </p:nvSpPr>
        <p:spPr>
          <a:xfrm>
            <a:off x="4419823" y="1997875"/>
            <a:ext cx="2523900" cy="2523900"/>
          </a:xfrm>
          <a:prstGeom prst="ellipse">
            <a:avLst/>
          </a:prstGeom>
          <a:solidFill>
            <a:srgbClr val="ECF8C3"/>
          </a:solidFill>
          <a:ln cap="flat" cmpd="sng" w="76200">
            <a:solidFill>
              <a:srgbClr val="9ADD7C"/>
            </a:solidFill>
            <a:prstDash val="solid"/>
            <a:round/>
            <a:headEnd len="sm" w="sm" type="none"/>
            <a:tailEnd len="sm" w="sm" type="none"/>
          </a:ln>
          <a:effectLst>
            <a:outerShdw blurRad="271463" rotWithShape="0" algn="bl" dist="9525">
              <a:srgbClr val="274E13">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65"/>
          <p:cNvSpPr/>
          <p:nvPr/>
        </p:nvSpPr>
        <p:spPr>
          <a:xfrm>
            <a:off x="6540873" y="1997875"/>
            <a:ext cx="2523900" cy="2523900"/>
          </a:xfrm>
          <a:prstGeom prst="ellipse">
            <a:avLst/>
          </a:prstGeom>
          <a:solidFill>
            <a:srgbClr val="DAF5F5"/>
          </a:solidFill>
          <a:ln cap="flat" cmpd="sng" w="76200">
            <a:solidFill>
              <a:srgbClr val="9ADD7C"/>
            </a:solidFill>
            <a:prstDash val="solid"/>
            <a:round/>
            <a:headEnd len="sm" w="sm" type="none"/>
            <a:tailEnd len="sm" w="sm" type="none"/>
          </a:ln>
          <a:effectLst>
            <a:outerShdw blurRad="271463" rotWithShape="0" algn="bl" dist="9525">
              <a:srgbClr val="274E13">
                <a:alpha val="2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65"/>
          <p:cNvSpPr txBox="1"/>
          <p:nvPr/>
        </p:nvSpPr>
        <p:spPr>
          <a:xfrm>
            <a:off x="469500" y="2655575"/>
            <a:ext cx="2008500" cy="13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500">
                <a:latin typeface="Roboto"/>
                <a:ea typeface="Roboto"/>
                <a:cs typeface="Roboto"/>
                <a:sym typeface="Roboto"/>
              </a:rPr>
              <a:t>Install the </a:t>
            </a:r>
            <a:br>
              <a:rPr lang="en" sz="1500">
                <a:latin typeface="Roboto"/>
                <a:ea typeface="Roboto"/>
                <a:cs typeface="Roboto"/>
                <a:sym typeface="Roboto"/>
              </a:rPr>
            </a:br>
            <a:r>
              <a:rPr lang="en" sz="1500">
                <a:latin typeface="Roboto"/>
                <a:ea typeface="Roboto"/>
                <a:cs typeface="Roboto"/>
                <a:sym typeface="Roboto"/>
              </a:rPr>
              <a:t>Chrome extension Cookie-Editor.</a:t>
            </a:r>
            <a:endParaRPr sz="1500">
              <a:latin typeface="Roboto"/>
              <a:ea typeface="Roboto"/>
              <a:cs typeface="Roboto"/>
              <a:sym typeface="Roboto"/>
            </a:endParaRPr>
          </a:p>
        </p:txBody>
      </p:sp>
      <p:sp>
        <p:nvSpPr>
          <p:cNvPr id="2759" name="Google Shape;2759;p165"/>
          <p:cNvSpPr txBox="1"/>
          <p:nvPr/>
        </p:nvSpPr>
        <p:spPr>
          <a:xfrm>
            <a:off x="2622375" y="2655575"/>
            <a:ext cx="1881900" cy="13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500">
                <a:solidFill>
                  <a:schemeClr val="dk1"/>
                </a:solidFill>
                <a:latin typeface="Roboto"/>
                <a:ea typeface="Roboto"/>
                <a:cs typeface="Roboto"/>
                <a:sym typeface="Roboto"/>
              </a:rPr>
              <a:t>Create a user on a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webpage and export the cookie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to the clipboard with Cookie-Editor.</a:t>
            </a:r>
            <a:endParaRPr sz="1500">
              <a:latin typeface="Roboto"/>
              <a:ea typeface="Roboto"/>
              <a:cs typeface="Roboto"/>
              <a:sym typeface="Roboto"/>
            </a:endParaRPr>
          </a:p>
        </p:txBody>
      </p:sp>
      <p:sp>
        <p:nvSpPr>
          <p:cNvPr id="2760" name="Google Shape;2760;p165"/>
          <p:cNvSpPr txBox="1"/>
          <p:nvPr/>
        </p:nvSpPr>
        <p:spPr>
          <a:xfrm>
            <a:off x="4699050" y="2655575"/>
            <a:ext cx="2008500" cy="13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500">
                <a:solidFill>
                  <a:schemeClr val="dk1"/>
                </a:solidFill>
                <a:latin typeface="Roboto"/>
                <a:ea typeface="Roboto"/>
                <a:cs typeface="Roboto"/>
                <a:sym typeface="Roboto"/>
              </a:rPr>
              <a:t>Create a new user, overwriting the old user's cookie, and their session.</a:t>
            </a:r>
            <a:endParaRPr sz="1500">
              <a:latin typeface="Roboto"/>
              <a:ea typeface="Roboto"/>
              <a:cs typeface="Roboto"/>
              <a:sym typeface="Roboto"/>
            </a:endParaRPr>
          </a:p>
        </p:txBody>
      </p:sp>
      <p:sp>
        <p:nvSpPr>
          <p:cNvPr id="2761" name="Google Shape;2761;p165"/>
          <p:cNvSpPr txBox="1"/>
          <p:nvPr/>
        </p:nvSpPr>
        <p:spPr>
          <a:xfrm>
            <a:off x="6775725" y="2655575"/>
            <a:ext cx="2251200" cy="13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500">
                <a:solidFill>
                  <a:schemeClr val="dk1"/>
                </a:solidFill>
                <a:latin typeface="Roboto"/>
                <a:ea typeface="Roboto"/>
                <a:cs typeface="Roboto"/>
                <a:sym typeface="Roboto"/>
              </a:rPr>
              <a:t>I</a:t>
            </a:r>
            <a:r>
              <a:rPr lang="en" sz="1500">
                <a:solidFill>
                  <a:schemeClr val="dk1"/>
                </a:solidFill>
                <a:latin typeface="Roboto"/>
                <a:ea typeface="Roboto"/>
                <a:cs typeface="Roboto"/>
                <a:sym typeface="Roboto"/>
              </a:rPr>
              <a:t>mport the first user's session to show how a simple tool can be used to swap sessions.</a:t>
            </a:r>
            <a:endParaRPr sz="1500">
              <a:latin typeface="Roboto"/>
              <a:ea typeface="Roboto"/>
              <a:cs typeface="Roboto"/>
              <a:sym typeface="Roboto"/>
            </a:endParaRPr>
          </a:p>
        </p:txBody>
      </p:sp>
      <p:sp>
        <p:nvSpPr>
          <p:cNvPr id="2762" name="Google Shape;2762;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Session with Cookie-Editor</a:t>
            </a:r>
            <a:endParaRPr>
              <a:solidFill>
                <a:schemeClr val="dk1"/>
              </a:solidFill>
            </a:endParaRPr>
          </a:p>
        </p:txBody>
      </p:sp>
      <p:sp>
        <p:nvSpPr>
          <p:cNvPr id="2763" name="Google Shape;2763;p165"/>
          <p:cNvSpPr txBox="1"/>
          <p:nvPr>
            <p:ph idx="1" type="subTitle"/>
          </p:nvPr>
        </p:nvSpPr>
        <p:spPr>
          <a:xfrm>
            <a:off x="0" y="675975"/>
            <a:ext cx="8098800" cy="75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We’ll use a Chrome extension called Cookie-Editor to take a closer look at sessions and cookies in our browser.</a:t>
            </a:r>
            <a:endParaRPr>
              <a:solidFill>
                <a:schemeClr val="dk1"/>
              </a:solidFill>
            </a:endParaRPr>
          </a:p>
        </p:txBody>
      </p:sp>
      <p:sp>
        <p:nvSpPr>
          <p:cNvPr id="2764" name="Google Shape;2764;p1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765" name="Google Shape;2765;p165"/>
          <p:cNvSpPr txBox="1"/>
          <p:nvPr>
            <p:ph idx="1" type="subTitle"/>
          </p:nvPr>
        </p:nvSpPr>
        <p:spPr>
          <a:xfrm>
            <a:off x="0" y="1466825"/>
            <a:ext cx="4249500" cy="495000"/>
          </a:xfrm>
          <a:prstGeom prst="rect">
            <a:avLst/>
          </a:prstGeom>
        </p:spPr>
        <p:txBody>
          <a:bodyPr anchorCtr="0" anchor="t" bIns="0" lIns="457200" spcFirstLastPara="1" rIns="457200" wrap="square" tIns="91425">
            <a:noAutofit/>
          </a:bodyPr>
          <a:lstStyle/>
          <a:p>
            <a:pPr indent="0" lvl="0" marL="0" rtl="0" algn="l">
              <a:spcBef>
                <a:spcPts val="0"/>
              </a:spcBef>
              <a:spcAft>
                <a:spcPts val="800"/>
              </a:spcAft>
              <a:buNone/>
            </a:pPr>
            <a:r>
              <a:rPr lang="en" sz="1600">
                <a:solidFill>
                  <a:srgbClr val="274E13"/>
                </a:solidFill>
                <a:latin typeface="Roboto Medium"/>
                <a:ea typeface="Roboto Medium"/>
                <a:cs typeface="Roboto Medium"/>
                <a:sym typeface="Roboto Medium"/>
              </a:rPr>
              <a:t>We’ll complete the following steps:</a:t>
            </a:r>
            <a:endParaRPr sz="1600">
              <a:solidFill>
                <a:srgbClr val="274E13"/>
              </a:solidFill>
              <a:latin typeface="Roboto Medium"/>
              <a:ea typeface="Roboto Medium"/>
              <a:cs typeface="Roboto Medium"/>
              <a:sym typeface="Roboto Medium"/>
            </a:endParaRPr>
          </a:p>
        </p:txBody>
      </p:sp>
      <p:sp>
        <p:nvSpPr>
          <p:cNvPr id="2766" name="Google Shape;2766;p165"/>
          <p:cNvSpPr txBox="1"/>
          <p:nvPr/>
        </p:nvSpPr>
        <p:spPr>
          <a:xfrm>
            <a:off x="1004175" y="2117125"/>
            <a:ext cx="674100" cy="9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38761D"/>
                </a:solidFill>
                <a:latin typeface="Roboto Light"/>
                <a:ea typeface="Roboto Light"/>
                <a:cs typeface="Roboto Light"/>
                <a:sym typeface="Roboto Light"/>
              </a:rPr>
              <a:t>1</a:t>
            </a:r>
            <a:endParaRPr sz="3600">
              <a:solidFill>
                <a:srgbClr val="38761D"/>
              </a:solidFill>
              <a:latin typeface="Roboto Light"/>
              <a:ea typeface="Roboto Light"/>
              <a:cs typeface="Roboto Light"/>
              <a:sym typeface="Roboto Light"/>
            </a:endParaRPr>
          </a:p>
        </p:txBody>
      </p:sp>
      <p:sp>
        <p:nvSpPr>
          <p:cNvPr id="2767" name="Google Shape;2767;p165"/>
          <p:cNvSpPr txBox="1"/>
          <p:nvPr/>
        </p:nvSpPr>
        <p:spPr>
          <a:xfrm>
            <a:off x="3187900" y="2117125"/>
            <a:ext cx="674100" cy="9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rgbClr val="38761D"/>
                </a:solidFill>
                <a:latin typeface="Roboto Light"/>
                <a:ea typeface="Roboto Light"/>
                <a:cs typeface="Roboto Light"/>
                <a:sym typeface="Roboto Light"/>
              </a:rPr>
              <a:t>2</a:t>
            </a:r>
            <a:endParaRPr sz="4800">
              <a:solidFill>
                <a:srgbClr val="38761D"/>
              </a:solidFill>
              <a:latin typeface="Roboto Black"/>
              <a:ea typeface="Roboto Black"/>
              <a:cs typeface="Roboto Black"/>
              <a:sym typeface="Roboto Black"/>
            </a:endParaRPr>
          </a:p>
        </p:txBody>
      </p:sp>
      <p:sp>
        <p:nvSpPr>
          <p:cNvPr id="2768" name="Google Shape;2768;p165"/>
          <p:cNvSpPr txBox="1"/>
          <p:nvPr/>
        </p:nvSpPr>
        <p:spPr>
          <a:xfrm>
            <a:off x="5290050" y="2117125"/>
            <a:ext cx="674100" cy="9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rgbClr val="38761D"/>
                </a:solidFill>
                <a:latin typeface="Roboto Light"/>
                <a:ea typeface="Roboto Light"/>
                <a:cs typeface="Roboto Light"/>
                <a:sym typeface="Roboto Light"/>
              </a:rPr>
              <a:t>3</a:t>
            </a:r>
            <a:endParaRPr sz="4800">
              <a:solidFill>
                <a:srgbClr val="38761D"/>
              </a:solidFill>
              <a:latin typeface="Roboto Black"/>
              <a:ea typeface="Roboto Black"/>
              <a:cs typeface="Roboto Black"/>
              <a:sym typeface="Roboto Black"/>
            </a:endParaRPr>
          </a:p>
        </p:txBody>
      </p:sp>
      <p:sp>
        <p:nvSpPr>
          <p:cNvPr id="2769" name="Google Shape;2769;p165"/>
          <p:cNvSpPr txBox="1"/>
          <p:nvPr/>
        </p:nvSpPr>
        <p:spPr>
          <a:xfrm>
            <a:off x="7465775" y="2117125"/>
            <a:ext cx="674100" cy="9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rgbClr val="38761D"/>
                </a:solidFill>
                <a:latin typeface="Roboto Light"/>
                <a:ea typeface="Roboto Light"/>
                <a:cs typeface="Roboto Light"/>
                <a:sym typeface="Roboto Light"/>
              </a:rPr>
              <a:t>4</a:t>
            </a:r>
            <a:endParaRPr sz="4800">
              <a:solidFill>
                <a:srgbClr val="38761D"/>
              </a:solidFill>
              <a:latin typeface="Roboto Black"/>
              <a:ea typeface="Roboto Black"/>
              <a:cs typeface="Roboto Black"/>
              <a:sym typeface="Roboto Black"/>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3" name="Shape 2773"/>
        <p:cNvGrpSpPr/>
        <p:nvPr/>
      </p:nvGrpSpPr>
      <p:grpSpPr>
        <a:xfrm>
          <a:off x="0" y="0"/>
          <a:ext cx="0" cy="0"/>
          <a:chOff x="0" y="0"/>
          <a:chExt cx="0" cy="0"/>
        </a:xfrm>
      </p:grpSpPr>
      <p:sp>
        <p:nvSpPr>
          <p:cNvPr id="2774" name="Google Shape;2774;p16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Cookie-Editor</a:t>
            </a:r>
            <a:endParaRPr/>
          </a:p>
        </p:txBody>
      </p:sp>
      <p:sp>
        <p:nvSpPr>
          <p:cNvPr id="2775" name="Google Shape;2775;p16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sp>
        <p:nvSpPr>
          <p:cNvPr id="2780" name="Google Shape;2780;p16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25 Minutes</a:t>
            </a:r>
            <a:endParaRPr/>
          </a:p>
        </p:txBody>
      </p:sp>
      <p:sp>
        <p:nvSpPr>
          <p:cNvPr id="2781" name="Google Shape;2781;p16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Swapping Sessions</a:t>
            </a:r>
            <a:endParaRPr sz="2000">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000">
                <a:latin typeface="Roboto Light"/>
                <a:ea typeface="Roboto Light"/>
                <a:cs typeface="Roboto Light"/>
                <a:sym typeface="Roboto Light"/>
              </a:rPr>
              <a:t>In this activity, you’ll use Cookie-Editor to </a:t>
            </a:r>
            <a:endParaRPr sz="20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2000">
                <a:latin typeface="Roboto Light"/>
                <a:ea typeface="Roboto Light"/>
                <a:cs typeface="Roboto Light"/>
                <a:sym typeface="Roboto Light"/>
              </a:rPr>
              <a:t>examine how an attacker can hijack a session.</a:t>
            </a:r>
            <a:endParaRPr sz="2000">
              <a:latin typeface="Roboto Light"/>
              <a:ea typeface="Roboto Light"/>
              <a:cs typeface="Roboto Light"/>
              <a:sym typeface="Roboto Light"/>
            </a:endParaRPr>
          </a:p>
        </p:txBody>
      </p:sp>
      <p:sp>
        <p:nvSpPr>
          <p:cNvPr id="2782" name="Google Shape;2782;p16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1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112"/>
          <p:cNvSpPr/>
          <p:nvPr/>
        </p:nvSpPr>
        <p:spPr>
          <a:xfrm>
            <a:off x="0" y="0"/>
            <a:ext cx="9144000" cy="51435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6" name="Google Shape;2106;p112"/>
          <p:cNvPicPr preferRelativeResize="0"/>
          <p:nvPr/>
        </p:nvPicPr>
        <p:blipFill rotWithShape="1">
          <a:blip r:embed="rId3">
            <a:alphaModFix/>
          </a:blip>
          <a:srcRect b="5499" l="-5710" r="6739" t="656"/>
          <a:stretch/>
        </p:blipFill>
        <p:spPr>
          <a:xfrm>
            <a:off x="3112151" y="0"/>
            <a:ext cx="6031852" cy="5143500"/>
          </a:xfrm>
          <a:prstGeom prst="rect">
            <a:avLst/>
          </a:prstGeom>
          <a:noFill/>
          <a:ln>
            <a:noFill/>
          </a:ln>
        </p:spPr>
      </p:pic>
      <p:sp>
        <p:nvSpPr>
          <p:cNvPr id="2107" name="Google Shape;2107;p11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08" name="Google Shape;2108;p112"/>
          <p:cNvSpPr txBox="1"/>
          <p:nvPr>
            <p:ph type="title"/>
          </p:nvPr>
        </p:nvSpPr>
        <p:spPr>
          <a:xfrm>
            <a:off x="104200" y="1294425"/>
            <a:ext cx="3638700" cy="31692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None/>
            </a:pPr>
            <a:r>
              <a:rPr lang="en" sz="2000">
                <a:latin typeface="Roboto"/>
                <a:ea typeface="Roboto"/>
                <a:cs typeface="Roboto"/>
                <a:sym typeface="Roboto"/>
              </a:rPr>
              <a:t>Today’s topics will </a:t>
            </a:r>
            <a:br>
              <a:rPr lang="en" sz="2000">
                <a:latin typeface="Roboto"/>
                <a:ea typeface="Roboto"/>
                <a:cs typeface="Roboto"/>
                <a:sym typeface="Roboto"/>
              </a:rPr>
            </a:br>
            <a:r>
              <a:rPr lang="en" sz="2000">
                <a:latin typeface="Roboto"/>
                <a:ea typeface="Roboto"/>
                <a:cs typeface="Roboto"/>
                <a:sym typeface="Roboto"/>
              </a:rPr>
              <a:t>focus on what happens when we do everyday online activities, such as visit a website or log into an e-commerce site. </a:t>
            </a:r>
            <a:endParaRPr sz="2600"/>
          </a:p>
        </p:txBody>
      </p:sp>
      <p:grpSp>
        <p:nvGrpSpPr>
          <p:cNvPr id="2109" name="Google Shape;2109;p112"/>
          <p:cNvGrpSpPr/>
          <p:nvPr/>
        </p:nvGrpSpPr>
        <p:grpSpPr>
          <a:xfrm rot="-683113">
            <a:off x="4672531" y="1464475"/>
            <a:ext cx="3621304" cy="2779686"/>
            <a:chOff x="4986415" y="1288575"/>
            <a:chExt cx="3621385" cy="2728800"/>
          </a:xfrm>
        </p:grpSpPr>
        <p:sp>
          <p:nvSpPr>
            <p:cNvPr id="2110" name="Google Shape;2110;p112"/>
            <p:cNvSpPr txBox="1"/>
            <p:nvPr/>
          </p:nvSpPr>
          <p:spPr>
            <a:xfrm>
              <a:off x="5336900" y="1288575"/>
              <a:ext cx="3270900" cy="27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How our browsers send and receive data from a web server.</a:t>
              </a:r>
              <a:endParaRPr sz="1600">
                <a:solidFill>
                  <a:schemeClr val="dk1"/>
                </a:solidFill>
                <a:latin typeface="Roboto"/>
                <a:ea typeface="Roboto"/>
                <a:cs typeface="Roboto"/>
                <a:sym typeface="Roboto"/>
              </a:endParaRPr>
            </a:p>
            <a:p>
              <a:pPr indent="0" lvl="0" marL="0" rtl="0" algn="l">
                <a:spcBef>
                  <a:spcPts val="1200"/>
                </a:spcBef>
                <a:spcAft>
                  <a:spcPts val="0"/>
                </a:spcAft>
                <a:buNone/>
              </a:pPr>
              <a:r>
                <a:rPr lang="en" sz="1600">
                  <a:solidFill>
                    <a:schemeClr val="dk1"/>
                  </a:solidFill>
                  <a:latin typeface="Roboto"/>
                  <a:ea typeface="Roboto"/>
                  <a:cs typeface="Roboto"/>
                  <a:sym typeface="Roboto"/>
                </a:rPr>
                <a:t>Using our browser to dive deeper into the data sent back and forth.</a:t>
              </a:r>
              <a:endParaRPr sz="1600">
                <a:solidFill>
                  <a:schemeClr val="dk1"/>
                </a:solidFill>
                <a:latin typeface="Roboto"/>
                <a:ea typeface="Roboto"/>
                <a:cs typeface="Roboto"/>
                <a:sym typeface="Roboto"/>
              </a:endParaRPr>
            </a:p>
            <a:p>
              <a:pPr indent="0" lvl="0" marL="0" rtl="0" algn="l">
                <a:spcBef>
                  <a:spcPts val="1200"/>
                </a:spcBef>
                <a:spcAft>
                  <a:spcPts val="0"/>
                </a:spcAft>
                <a:buNone/>
              </a:pPr>
              <a:r>
                <a:rPr lang="en" sz="1600">
                  <a:solidFill>
                    <a:schemeClr val="dk1"/>
                  </a:solidFill>
                  <a:latin typeface="Roboto"/>
                  <a:ea typeface="Roboto"/>
                  <a:cs typeface="Roboto"/>
                  <a:sym typeface="Roboto"/>
                </a:rPr>
                <a:t>Using the command line to craft, manipulate, and examine data over the web.</a:t>
              </a:r>
              <a:endParaRPr sz="1600">
                <a:solidFill>
                  <a:schemeClr val="dk1"/>
                </a:solidFill>
                <a:latin typeface="Roboto"/>
                <a:ea typeface="Roboto"/>
                <a:cs typeface="Roboto"/>
                <a:sym typeface="Roboto"/>
              </a:endParaRPr>
            </a:p>
            <a:p>
              <a:pPr indent="0" lvl="0" marL="0" rtl="0" algn="l">
                <a:spcBef>
                  <a:spcPts val="1200"/>
                </a:spcBef>
                <a:spcAft>
                  <a:spcPts val="0"/>
                </a:spcAft>
                <a:buNone/>
              </a:pPr>
              <a:r>
                <a:rPr lang="en" sz="1600">
                  <a:solidFill>
                    <a:schemeClr val="dk1"/>
                  </a:solidFill>
                  <a:latin typeface="Roboto"/>
                  <a:ea typeface="Roboto"/>
                  <a:cs typeface="Roboto"/>
                  <a:sym typeface="Roboto"/>
                </a:rPr>
                <a:t>How web applications “remember” who we are.</a:t>
              </a:r>
              <a:endParaRPr sz="1600">
                <a:solidFill>
                  <a:schemeClr val="dk1"/>
                </a:solidFill>
                <a:latin typeface="Roboto"/>
                <a:ea typeface="Roboto"/>
                <a:cs typeface="Roboto"/>
                <a:sym typeface="Roboto"/>
              </a:endParaRPr>
            </a:p>
            <a:p>
              <a:pPr indent="0" lvl="0" marL="0" rtl="0" algn="l">
                <a:spcBef>
                  <a:spcPts val="1200"/>
                </a:spcBef>
                <a:spcAft>
                  <a:spcPts val="1200"/>
                </a:spcAft>
                <a:buNone/>
              </a:pPr>
              <a:r>
                <a:t/>
              </a:r>
              <a:endParaRPr sz="1600">
                <a:latin typeface="Roboto"/>
                <a:ea typeface="Roboto"/>
                <a:cs typeface="Roboto"/>
                <a:sym typeface="Roboto"/>
              </a:endParaRPr>
            </a:p>
          </p:txBody>
        </p:sp>
        <p:grpSp>
          <p:nvGrpSpPr>
            <p:cNvPr id="2111" name="Google Shape;2111;p112"/>
            <p:cNvGrpSpPr/>
            <p:nvPr/>
          </p:nvGrpSpPr>
          <p:grpSpPr>
            <a:xfrm rot="-2700000">
              <a:off x="5049478" y="1394209"/>
              <a:ext cx="304497" cy="304497"/>
              <a:chOff x="1675164" y="559184"/>
              <a:chExt cx="304500" cy="304500"/>
            </a:xfrm>
          </p:grpSpPr>
          <p:cxnSp>
            <p:nvCxnSpPr>
              <p:cNvPr id="2112" name="Google Shape;2112;p112"/>
              <p:cNvCxnSpPr/>
              <p:nvPr/>
            </p:nvCxnSpPr>
            <p:spPr>
              <a:xfrm flipH="1" rot="-8100000">
                <a:off x="1718166" y="605367"/>
                <a:ext cx="218496" cy="212132"/>
              </a:xfrm>
              <a:prstGeom prst="straightConnector1">
                <a:avLst/>
              </a:prstGeom>
              <a:noFill/>
              <a:ln cap="flat" cmpd="sng" w="38100">
                <a:solidFill>
                  <a:srgbClr val="E69138"/>
                </a:solidFill>
                <a:prstDash val="solid"/>
                <a:round/>
                <a:headEnd len="med" w="med" type="none"/>
                <a:tailEnd len="med" w="med" type="none"/>
              </a:ln>
            </p:spPr>
          </p:cxnSp>
          <p:cxnSp>
            <p:nvCxnSpPr>
              <p:cNvPr id="2113" name="Google Shape;2113;p112"/>
              <p:cNvCxnSpPr/>
              <p:nvPr/>
            </p:nvCxnSpPr>
            <p:spPr>
              <a:xfrm rot="10800000">
                <a:off x="1693264" y="620909"/>
                <a:ext cx="0" cy="73200"/>
              </a:xfrm>
              <a:prstGeom prst="straightConnector1">
                <a:avLst/>
              </a:prstGeom>
              <a:noFill/>
              <a:ln cap="flat" cmpd="sng" w="38100">
                <a:solidFill>
                  <a:srgbClr val="E69138"/>
                </a:solidFill>
                <a:prstDash val="solid"/>
                <a:round/>
                <a:headEnd len="med" w="med" type="none"/>
                <a:tailEnd len="med" w="med" type="none"/>
              </a:ln>
            </p:spPr>
          </p:cxnSp>
        </p:grpSp>
        <p:grpSp>
          <p:nvGrpSpPr>
            <p:cNvPr id="2114" name="Google Shape;2114;p112"/>
            <p:cNvGrpSpPr/>
            <p:nvPr/>
          </p:nvGrpSpPr>
          <p:grpSpPr>
            <a:xfrm rot="-2700000">
              <a:off x="5056215" y="2013343"/>
              <a:ext cx="304497" cy="304497"/>
              <a:chOff x="1703150" y="540725"/>
              <a:chExt cx="304500" cy="304500"/>
            </a:xfrm>
          </p:grpSpPr>
          <p:cxnSp>
            <p:nvCxnSpPr>
              <p:cNvPr id="2115" name="Google Shape;2115;p112"/>
              <p:cNvCxnSpPr/>
              <p:nvPr/>
            </p:nvCxnSpPr>
            <p:spPr>
              <a:xfrm flipH="1" rot="-8100000">
                <a:off x="1746152" y="586909"/>
                <a:ext cx="218496" cy="212132"/>
              </a:xfrm>
              <a:prstGeom prst="straightConnector1">
                <a:avLst/>
              </a:prstGeom>
              <a:noFill/>
              <a:ln cap="flat" cmpd="sng" w="38100">
                <a:solidFill>
                  <a:srgbClr val="E69138"/>
                </a:solidFill>
                <a:prstDash val="solid"/>
                <a:round/>
                <a:headEnd len="med" w="med" type="none"/>
                <a:tailEnd len="med" w="med" type="none"/>
              </a:ln>
            </p:spPr>
          </p:cxnSp>
          <p:cxnSp>
            <p:nvCxnSpPr>
              <p:cNvPr id="2116" name="Google Shape;2116;p112"/>
              <p:cNvCxnSpPr/>
              <p:nvPr/>
            </p:nvCxnSpPr>
            <p:spPr>
              <a:xfrm rot="10800000">
                <a:off x="1721250" y="602450"/>
                <a:ext cx="0" cy="73200"/>
              </a:xfrm>
              <a:prstGeom prst="straightConnector1">
                <a:avLst/>
              </a:prstGeom>
              <a:noFill/>
              <a:ln cap="flat" cmpd="sng" w="38100">
                <a:solidFill>
                  <a:srgbClr val="E69138"/>
                </a:solidFill>
                <a:prstDash val="solid"/>
                <a:round/>
                <a:headEnd len="med" w="med" type="none"/>
                <a:tailEnd len="med" w="med" type="none"/>
              </a:ln>
            </p:spPr>
          </p:cxnSp>
        </p:grpSp>
        <p:grpSp>
          <p:nvGrpSpPr>
            <p:cNvPr id="2117" name="Google Shape;2117;p112"/>
            <p:cNvGrpSpPr/>
            <p:nvPr/>
          </p:nvGrpSpPr>
          <p:grpSpPr>
            <a:xfrm rot="-2700000">
              <a:off x="5056215" y="2665318"/>
              <a:ext cx="304497" cy="304497"/>
              <a:chOff x="1703150" y="540725"/>
              <a:chExt cx="304500" cy="304500"/>
            </a:xfrm>
          </p:grpSpPr>
          <p:cxnSp>
            <p:nvCxnSpPr>
              <p:cNvPr id="2118" name="Google Shape;2118;p112"/>
              <p:cNvCxnSpPr/>
              <p:nvPr/>
            </p:nvCxnSpPr>
            <p:spPr>
              <a:xfrm flipH="1" rot="-8100000">
                <a:off x="1746152" y="586909"/>
                <a:ext cx="218496" cy="212132"/>
              </a:xfrm>
              <a:prstGeom prst="straightConnector1">
                <a:avLst/>
              </a:prstGeom>
              <a:noFill/>
              <a:ln cap="flat" cmpd="sng" w="38100">
                <a:solidFill>
                  <a:srgbClr val="E69138"/>
                </a:solidFill>
                <a:prstDash val="solid"/>
                <a:round/>
                <a:headEnd len="med" w="med" type="none"/>
                <a:tailEnd len="med" w="med" type="none"/>
              </a:ln>
            </p:spPr>
          </p:cxnSp>
          <p:cxnSp>
            <p:nvCxnSpPr>
              <p:cNvPr id="2119" name="Google Shape;2119;p112"/>
              <p:cNvCxnSpPr/>
              <p:nvPr/>
            </p:nvCxnSpPr>
            <p:spPr>
              <a:xfrm rot="10800000">
                <a:off x="1721250" y="602450"/>
                <a:ext cx="0" cy="73200"/>
              </a:xfrm>
              <a:prstGeom prst="straightConnector1">
                <a:avLst/>
              </a:prstGeom>
              <a:noFill/>
              <a:ln cap="flat" cmpd="sng" w="38100">
                <a:solidFill>
                  <a:srgbClr val="E69138"/>
                </a:solidFill>
                <a:prstDash val="solid"/>
                <a:round/>
                <a:headEnd len="med" w="med" type="none"/>
                <a:tailEnd len="med" w="med" type="none"/>
              </a:ln>
            </p:spPr>
          </p:cxnSp>
        </p:grpSp>
        <p:grpSp>
          <p:nvGrpSpPr>
            <p:cNvPr id="2120" name="Google Shape;2120;p112"/>
            <p:cNvGrpSpPr/>
            <p:nvPr/>
          </p:nvGrpSpPr>
          <p:grpSpPr>
            <a:xfrm rot="-2700000">
              <a:off x="5053624" y="3557674"/>
              <a:ext cx="304497" cy="304497"/>
              <a:chOff x="1692386" y="547824"/>
              <a:chExt cx="304500" cy="304500"/>
            </a:xfrm>
          </p:grpSpPr>
          <p:cxnSp>
            <p:nvCxnSpPr>
              <p:cNvPr id="2121" name="Google Shape;2121;p112"/>
              <p:cNvCxnSpPr/>
              <p:nvPr/>
            </p:nvCxnSpPr>
            <p:spPr>
              <a:xfrm flipH="1" rot="-8100000">
                <a:off x="1735388" y="594008"/>
                <a:ext cx="218496" cy="212132"/>
              </a:xfrm>
              <a:prstGeom prst="straightConnector1">
                <a:avLst/>
              </a:prstGeom>
              <a:noFill/>
              <a:ln cap="flat" cmpd="sng" w="38100">
                <a:solidFill>
                  <a:srgbClr val="E69138"/>
                </a:solidFill>
                <a:prstDash val="solid"/>
                <a:round/>
                <a:headEnd len="med" w="med" type="none"/>
                <a:tailEnd len="med" w="med" type="none"/>
              </a:ln>
            </p:spPr>
          </p:cxnSp>
          <p:cxnSp>
            <p:nvCxnSpPr>
              <p:cNvPr id="2122" name="Google Shape;2122;p112"/>
              <p:cNvCxnSpPr/>
              <p:nvPr/>
            </p:nvCxnSpPr>
            <p:spPr>
              <a:xfrm rot="10800000">
                <a:off x="1710220" y="609725"/>
                <a:ext cx="0" cy="73200"/>
              </a:xfrm>
              <a:prstGeom prst="straightConnector1">
                <a:avLst/>
              </a:prstGeom>
              <a:noFill/>
              <a:ln cap="flat" cmpd="sng" w="38100">
                <a:solidFill>
                  <a:srgbClr val="E69138"/>
                </a:solidFill>
                <a:prstDash val="solid"/>
                <a:round/>
                <a:headEnd len="med" w="med" type="none"/>
                <a:tailEnd len="med" w="med" type="none"/>
              </a:ln>
            </p:spPr>
          </p:cxn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pic>
        <p:nvPicPr>
          <p:cNvPr id="2127" name="Google Shape;2127;p113"/>
          <p:cNvPicPr preferRelativeResize="0"/>
          <p:nvPr/>
        </p:nvPicPr>
        <p:blipFill>
          <a:blip r:embed="rId3">
            <a:alphaModFix/>
          </a:blip>
          <a:stretch>
            <a:fillRect/>
          </a:stretch>
        </p:blipFill>
        <p:spPr>
          <a:xfrm>
            <a:off x="-66475" y="100"/>
            <a:ext cx="9210474" cy="5143501"/>
          </a:xfrm>
          <a:prstGeom prst="rect">
            <a:avLst/>
          </a:prstGeom>
          <a:noFill/>
          <a:ln>
            <a:noFill/>
          </a:ln>
        </p:spPr>
      </p:pic>
      <p:sp>
        <p:nvSpPr>
          <p:cNvPr id="2128" name="Google Shape;2128;p113"/>
          <p:cNvSpPr/>
          <p:nvPr/>
        </p:nvSpPr>
        <p:spPr>
          <a:xfrm>
            <a:off x="204900" y="0"/>
            <a:ext cx="5193900" cy="5143500"/>
          </a:xfrm>
          <a:prstGeom prst="rect">
            <a:avLst/>
          </a:prstGeom>
          <a:solidFill>
            <a:srgbClr val="FFAB40">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13"/>
          <p:cNvSpPr txBox="1"/>
          <p:nvPr>
            <p:ph type="title"/>
          </p:nvPr>
        </p:nvSpPr>
        <p:spPr>
          <a:xfrm>
            <a:off x="639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Web: A Security Perspective</a:t>
            </a:r>
            <a:endParaRPr/>
          </a:p>
        </p:txBody>
      </p:sp>
      <p:sp>
        <p:nvSpPr>
          <p:cNvPr id="2130" name="Google Shape;2130;p113"/>
          <p:cNvSpPr txBox="1"/>
          <p:nvPr>
            <p:ph idx="1" type="subTitle"/>
          </p:nvPr>
        </p:nvSpPr>
        <p:spPr>
          <a:xfrm>
            <a:off x="76200" y="675975"/>
            <a:ext cx="6172800" cy="605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700">
                <a:latin typeface="Roboto Medium"/>
                <a:ea typeface="Roboto Medium"/>
                <a:cs typeface="Roboto Medium"/>
                <a:sym typeface="Roboto Medium"/>
              </a:rPr>
              <a:t>It is increasingly important for security </a:t>
            </a:r>
            <a:endParaRPr sz="1700">
              <a:latin typeface="Roboto Medium"/>
              <a:ea typeface="Roboto Medium"/>
              <a:cs typeface="Roboto Medium"/>
              <a:sym typeface="Roboto Medium"/>
            </a:endParaRPr>
          </a:p>
          <a:p>
            <a:pPr indent="0" lvl="0" marL="0" rtl="0" algn="l">
              <a:spcBef>
                <a:spcPts val="0"/>
              </a:spcBef>
              <a:spcAft>
                <a:spcPts val="0"/>
              </a:spcAft>
              <a:buNone/>
            </a:pPr>
            <a:r>
              <a:rPr lang="en" sz="1700">
                <a:latin typeface="Roboto Medium"/>
                <a:ea typeface="Roboto Medium"/>
                <a:cs typeface="Roboto Medium"/>
                <a:sym typeface="Roboto Medium"/>
              </a:rPr>
              <a:t>professionals to understand the web.</a:t>
            </a:r>
            <a:endParaRPr sz="1700">
              <a:latin typeface="Roboto Medium"/>
              <a:ea typeface="Roboto Medium"/>
              <a:cs typeface="Roboto Medium"/>
              <a:sym typeface="Roboto Medium"/>
            </a:endParaRPr>
          </a:p>
        </p:txBody>
      </p:sp>
      <p:sp>
        <p:nvSpPr>
          <p:cNvPr id="2131" name="Google Shape;2131;p113"/>
          <p:cNvSpPr txBox="1"/>
          <p:nvPr>
            <p:ph idx="3" type="body"/>
          </p:nvPr>
        </p:nvSpPr>
        <p:spPr>
          <a:xfrm>
            <a:off x="609775" y="1474800"/>
            <a:ext cx="5103900" cy="3086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600"/>
              <a:t>Organizations are incorporating more web-based applications and services, such </a:t>
            </a:r>
            <a:br>
              <a:rPr lang="en" sz="1600"/>
            </a:br>
            <a:r>
              <a:rPr lang="en" sz="1600"/>
              <a:t>as Salesforce, into their operations.</a:t>
            </a:r>
            <a:endParaRPr sz="1600"/>
          </a:p>
          <a:p>
            <a:pPr indent="0" lvl="0" marL="0" rtl="0" algn="l">
              <a:lnSpc>
                <a:spcPct val="115000"/>
              </a:lnSpc>
              <a:spcBef>
                <a:spcPts val="1000"/>
              </a:spcBef>
              <a:spcAft>
                <a:spcPts val="0"/>
              </a:spcAft>
              <a:buNone/>
            </a:pPr>
            <a:r>
              <a:rPr lang="en" sz="1600"/>
              <a:t>Companies are moving their on-premises infrastructure and services to the cloud, </a:t>
            </a:r>
            <a:br>
              <a:rPr lang="en" sz="1600"/>
            </a:br>
            <a:r>
              <a:rPr lang="en" sz="1600"/>
              <a:t>e.g. using cloud-based backup services </a:t>
            </a:r>
            <a:br>
              <a:rPr lang="en" sz="1600"/>
            </a:br>
            <a:r>
              <a:rPr lang="en" sz="1600"/>
              <a:t>for servers.</a:t>
            </a:r>
            <a:endParaRPr sz="1600"/>
          </a:p>
          <a:p>
            <a:pPr indent="0" lvl="0" marL="0" rtl="0" algn="l">
              <a:lnSpc>
                <a:spcPct val="115000"/>
              </a:lnSpc>
              <a:spcBef>
                <a:spcPts val="1000"/>
              </a:spcBef>
              <a:spcAft>
                <a:spcPts val="1000"/>
              </a:spcAft>
              <a:buNone/>
            </a:pPr>
            <a:r>
              <a:rPr lang="en" sz="1600"/>
              <a:t>Most people access the web on a daily </a:t>
            </a:r>
            <a:br>
              <a:rPr lang="en" sz="1600"/>
            </a:br>
            <a:r>
              <a:rPr lang="en" sz="1600"/>
              <a:t>basis, whether for shopping or streaming videos.</a:t>
            </a:r>
            <a:endParaRPr/>
          </a:p>
        </p:txBody>
      </p:sp>
      <p:sp>
        <p:nvSpPr>
          <p:cNvPr id="2132" name="Google Shape;2132;p1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pic>
        <p:nvPicPr>
          <p:cNvPr id="2133" name="Google Shape;2133;p113"/>
          <p:cNvPicPr preferRelativeResize="0"/>
          <p:nvPr/>
        </p:nvPicPr>
        <p:blipFill rotWithShape="1">
          <a:blip r:embed="rId4">
            <a:alphaModFix amt="52000"/>
          </a:blip>
          <a:srcRect b="1765" l="0" r="0" t="1774"/>
          <a:stretch/>
        </p:blipFill>
        <p:spPr>
          <a:xfrm>
            <a:off x="609775" y="1474800"/>
            <a:ext cx="418175" cy="323075"/>
          </a:xfrm>
          <a:prstGeom prst="rect">
            <a:avLst/>
          </a:prstGeom>
          <a:noFill/>
          <a:ln>
            <a:noFill/>
          </a:ln>
        </p:spPr>
      </p:pic>
      <p:cxnSp>
        <p:nvCxnSpPr>
          <p:cNvPr id="2134" name="Google Shape;2134;p113"/>
          <p:cNvCxnSpPr/>
          <p:nvPr/>
        </p:nvCxnSpPr>
        <p:spPr>
          <a:xfrm>
            <a:off x="433900" y="640075"/>
            <a:ext cx="4743900" cy="0"/>
          </a:xfrm>
          <a:prstGeom prst="straightConnector1">
            <a:avLst/>
          </a:prstGeom>
          <a:noFill/>
          <a:ln cap="flat" cmpd="sng" w="9525">
            <a:solidFill>
              <a:schemeClr val="dk2"/>
            </a:solidFill>
            <a:prstDash val="solid"/>
            <a:round/>
            <a:headEnd len="med" w="med" type="none"/>
            <a:tailEnd len="med" w="med" type="none"/>
          </a:ln>
        </p:spPr>
      </p:cxnSp>
      <p:pic>
        <p:nvPicPr>
          <p:cNvPr id="2135" name="Google Shape;2135;p113"/>
          <p:cNvPicPr preferRelativeResize="0"/>
          <p:nvPr/>
        </p:nvPicPr>
        <p:blipFill rotWithShape="1">
          <a:blip r:embed="rId4">
            <a:alphaModFix amt="52000"/>
          </a:blip>
          <a:srcRect b="1765" l="0" r="0" t="1774"/>
          <a:stretch/>
        </p:blipFill>
        <p:spPr>
          <a:xfrm>
            <a:off x="609775" y="2451251"/>
            <a:ext cx="418175" cy="323100"/>
          </a:xfrm>
          <a:prstGeom prst="rect">
            <a:avLst/>
          </a:prstGeom>
          <a:noFill/>
          <a:ln>
            <a:noFill/>
          </a:ln>
        </p:spPr>
      </p:pic>
      <p:pic>
        <p:nvPicPr>
          <p:cNvPr id="2136" name="Google Shape;2136;p113"/>
          <p:cNvPicPr preferRelativeResize="0"/>
          <p:nvPr/>
        </p:nvPicPr>
        <p:blipFill rotWithShape="1">
          <a:blip r:embed="rId4">
            <a:alphaModFix amt="52000"/>
          </a:blip>
          <a:srcRect b="1765" l="0" r="0" t="1774"/>
          <a:stretch/>
        </p:blipFill>
        <p:spPr>
          <a:xfrm>
            <a:off x="609775" y="3664087"/>
            <a:ext cx="418175" cy="323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pic>
        <p:nvPicPr>
          <p:cNvPr id="2141" name="Google Shape;2141;p114"/>
          <p:cNvPicPr preferRelativeResize="0"/>
          <p:nvPr/>
        </p:nvPicPr>
        <p:blipFill rotWithShape="1">
          <a:blip r:embed="rId3">
            <a:alphaModFix/>
          </a:blip>
          <a:srcRect b="14386" l="0" r="0" t="-274"/>
          <a:stretch/>
        </p:blipFill>
        <p:spPr>
          <a:xfrm flipH="1">
            <a:off x="-12300" y="0"/>
            <a:ext cx="9168600" cy="5143501"/>
          </a:xfrm>
          <a:prstGeom prst="rect">
            <a:avLst/>
          </a:prstGeom>
          <a:noFill/>
          <a:ln>
            <a:noFill/>
          </a:ln>
        </p:spPr>
      </p:pic>
      <p:sp>
        <p:nvSpPr>
          <p:cNvPr id="2142" name="Google Shape;2142;p114"/>
          <p:cNvSpPr/>
          <p:nvPr/>
        </p:nvSpPr>
        <p:spPr>
          <a:xfrm>
            <a:off x="204900" y="0"/>
            <a:ext cx="5193900" cy="5143500"/>
          </a:xfrm>
          <a:prstGeom prst="rect">
            <a:avLst/>
          </a:prstGeom>
          <a:solidFill>
            <a:srgbClr val="FFAB40">
              <a:alpha val="9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14"/>
          <p:cNvSpPr txBox="1"/>
          <p:nvPr>
            <p:ph type="title"/>
          </p:nvPr>
        </p:nvSpPr>
        <p:spPr>
          <a:xfrm>
            <a:off x="639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Web: A Security Perspective</a:t>
            </a:r>
            <a:endParaRPr/>
          </a:p>
        </p:txBody>
      </p:sp>
      <p:sp>
        <p:nvSpPr>
          <p:cNvPr id="2144" name="Google Shape;2144;p114"/>
          <p:cNvSpPr txBox="1"/>
          <p:nvPr>
            <p:ph idx="1" type="subTitle"/>
          </p:nvPr>
        </p:nvSpPr>
        <p:spPr>
          <a:xfrm>
            <a:off x="75325" y="701400"/>
            <a:ext cx="6172800" cy="6057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sz="1700">
                <a:latin typeface="Roboto Medium"/>
                <a:ea typeface="Roboto Medium"/>
                <a:cs typeface="Roboto Medium"/>
                <a:sym typeface="Roboto Medium"/>
              </a:rPr>
              <a:t>Some of the major security roles that focus on </a:t>
            </a:r>
            <a:br>
              <a:rPr lang="en" sz="1700">
                <a:latin typeface="Roboto Medium"/>
                <a:ea typeface="Roboto Medium"/>
                <a:cs typeface="Roboto Medium"/>
                <a:sym typeface="Roboto Medium"/>
              </a:rPr>
            </a:br>
            <a:r>
              <a:rPr lang="en" sz="1700">
                <a:latin typeface="Roboto Medium"/>
                <a:ea typeface="Roboto Medium"/>
                <a:cs typeface="Roboto Medium"/>
                <a:sym typeface="Roboto Medium"/>
              </a:rPr>
              <a:t>web technologies are: </a:t>
            </a:r>
            <a:endParaRPr sz="1700">
              <a:latin typeface="Roboto Medium"/>
              <a:ea typeface="Roboto Medium"/>
              <a:cs typeface="Roboto Medium"/>
              <a:sym typeface="Roboto Medium"/>
            </a:endParaRPr>
          </a:p>
          <a:p>
            <a:pPr indent="0" lvl="0" marL="0" rtl="0" algn="l">
              <a:spcBef>
                <a:spcPts val="0"/>
              </a:spcBef>
              <a:spcAft>
                <a:spcPts val="0"/>
              </a:spcAft>
              <a:buNone/>
            </a:pPr>
            <a:r>
              <a:t/>
            </a:r>
            <a:endParaRPr sz="1700">
              <a:latin typeface="Roboto Medium"/>
              <a:ea typeface="Roboto Medium"/>
              <a:cs typeface="Roboto Medium"/>
              <a:sym typeface="Roboto Medium"/>
            </a:endParaRPr>
          </a:p>
        </p:txBody>
      </p:sp>
      <p:sp>
        <p:nvSpPr>
          <p:cNvPr id="2145" name="Google Shape;2145;p114"/>
          <p:cNvSpPr txBox="1"/>
          <p:nvPr>
            <p:ph idx="3" type="body"/>
          </p:nvPr>
        </p:nvSpPr>
        <p:spPr>
          <a:xfrm>
            <a:off x="609775" y="1474800"/>
            <a:ext cx="5103900" cy="3086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chemeClr val="dk1"/>
                </a:solidFill>
              </a:rPr>
              <a:t>Web application security engineers</a:t>
            </a:r>
            <a:r>
              <a:rPr lang="en" sz="1600">
                <a:solidFill>
                  <a:schemeClr val="dk1"/>
                </a:solidFill>
              </a:rPr>
              <a:t> must deeply understand how their company’s </a:t>
            </a:r>
            <a:br>
              <a:rPr lang="en" sz="1600">
                <a:solidFill>
                  <a:schemeClr val="dk1"/>
                </a:solidFill>
              </a:rPr>
            </a:br>
            <a:r>
              <a:rPr lang="en" sz="1600">
                <a:solidFill>
                  <a:schemeClr val="dk1"/>
                </a:solidFill>
              </a:rPr>
              <a:t>web application works and how to secure it.</a:t>
            </a:r>
            <a:endParaRPr sz="1600">
              <a:solidFill>
                <a:schemeClr val="dk1"/>
              </a:solidFill>
            </a:endParaRPr>
          </a:p>
          <a:p>
            <a:pPr indent="0" lvl="0" marL="0" rtl="0" algn="l">
              <a:spcBef>
                <a:spcPts val="1000"/>
              </a:spcBef>
              <a:spcAft>
                <a:spcPts val="0"/>
              </a:spcAft>
              <a:buNone/>
            </a:pPr>
            <a:r>
              <a:t/>
            </a:r>
            <a:endParaRPr sz="600">
              <a:solidFill>
                <a:schemeClr val="dk1"/>
              </a:solidFill>
            </a:endParaRPr>
          </a:p>
          <a:p>
            <a:pPr indent="0" lvl="0" marL="0" rtl="0" algn="l">
              <a:spcBef>
                <a:spcPts val="1000"/>
              </a:spcBef>
              <a:spcAft>
                <a:spcPts val="0"/>
              </a:spcAft>
              <a:buClr>
                <a:schemeClr val="dk1"/>
              </a:buClr>
              <a:buSzPts val="1100"/>
              <a:buFont typeface="Arial"/>
              <a:buNone/>
            </a:pPr>
            <a:r>
              <a:rPr b="1" lang="en" sz="1600">
                <a:solidFill>
                  <a:schemeClr val="dk1"/>
                </a:solidFill>
              </a:rPr>
              <a:t>Penetration testers</a:t>
            </a:r>
            <a:r>
              <a:rPr lang="en" sz="1600">
                <a:solidFill>
                  <a:schemeClr val="dk1"/>
                </a:solidFill>
              </a:rPr>
              <a:t> are ethical hackers </a:t>
            </a:r>
            <a:br>
              <a:rPr lang="en" sz="1600">
                <a:solidFill>
                  <a:schemeClr val="dk1"/>
                </a:solidFill>
              </a:rPr>
            </a:br>
            <a:r>
              <a:rPr lang="en" sz="1600">
                <a:solidFill>
                  <a:schemeClr val="dk1"/>
                </a:solidFill>
              </a:rPr>
              <a:t>who try to find and exploit vulnerabilities and gain privileged access to web applications.</a:t>
            </a:r>
            <a:endParaRPr sz="16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600"/>
          </a:p>
          <a:p>
            <a:pPr indent="0" lvl="0" marL="0" rtl="0" algn="l">
              <a:spcBef>
                <a:spcPts val="1000"/>
              </a:spcBef>
              <a:spcAft>
                <a:spcPts val="0"/>
              </a:spcAft>
              <a:buClr>
                <a:schemeClr val="dk1"/>
              </a:buClr>
              <a:buSzPts val="1100"/>
              <a:buFont typeface="Arial"/>
              <a:buNone/>
            </a:pPr>
            <a:r>
              <a:rPr b="1" lang="en" sz="1600">
                <a:solidFill>
                  <a:schemeClr val="dk1"/>
                </a:solidFill>
              </a:rPr>
              <a:t>Risk assessors</a:t>
            </a:r>
            <a:r>
              <a:rPr lang="en" sz="1600">
                <a:solidFill>
                  <a:schemeClr val="dk1"/>
                </a:solidFill>
              </a:rPr>
              <a:t> must understand the risk profiles and tolerances within web applications so they can help companies follow best practices and policies.</a:t>
            </a:r>
            <a:endParaRPr sz="1600">
              <a:solidFill>
                <a:schemeClr val="dk1"/>
              </a:solidFill>
              <a:latin typeface="Arial"/>
              <a:ea typeface="Arial"/>
              <a:cs typeface="Arial"/>
              <a:sym typeface="Arial"/>
            </a:endParaRPr>
          </a:p>
          <a:p>
            <a:pPr indent="0" lvl="0" marL="0" rtl="0" algn="l">
              <a:lnSpc>
                <a:spcPct val="115000"/>
              </a:lnSpc>
              <a:spcBef>
                <a:spcPts val="1000"/>
              </a:spcBef>
              <a:spcAft>
                <a:spcPts val="0"/>
              </a:spcAft>
              <a:buNone/>
            </a:pPr>
            <a:r>
              <a:t/>
            </a:r>
            <a:endParaRPr sz="1600"/>
          </a:p>
          <a:p>
            <a:pPr indent="0" lvl="0" marL="0" rtl="0" algn="l">
              <a:spcBef>
                <a:spcPts val="1000"/>
              </a:spcBef>
              <a:spcAft>
                <a:spcPts val="1000"/>
              </a:spcAft>
              <a:buNone/>
            </a:pPr>
            <a:r>
              <a:t/>
            </a:r>
            <a:endParaRPr/>
          </a:p>
        </p:txBody>
      </p:sp>
      <p:sp>
        <p:nvSpPr>
          <p:cNvPr id="2146" name="Google Shape;2146;p1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pic>
        <p:nvPicPr>
          <p:cNvPr id="2147" name="Google Shape;2147;p114"/>
          <p:cNvPicPr preferRelativeResize="0"/>
          <p:nvPr/>
        </p:nvPicPr>
        <p:blipFill rotWithShape="1">
          <a:blip r:embed="rId4">
            <a:alphaModFix amt="52000"/>
          </a:blip>
          <a:srcRect b="1765" l="0" r="0" t="1774"/>
          <a:stretch/>
        </p:blipFill>
        <p:spPr>
          <a:xfrm>
            <a:off x="609775" y="1474800"/>
            <a:ext cx="418175" cy="323075"/>
          </a:xfrm>
          <a:prstGeom prst="rect">
            <a:avLst/>
          </a:prstGeom>
          <a:noFill/>
          <a:ln>
            <a:noFill/>
          </a:ln>
        </p:spPr>
      </p:pic>
      <p:cxnSp>
        <p:nvCxnSpPr>
          <p:cNvPr id="2148" name="Google Shape;2148;p114"/>
          <p:cNvCxnSpPr/>
          <p:nvPr/>
        </p:nvCxnSpPr>
        <p:spPr>
          <a:xfrm>
            <a:off x="433900" y="640075"/>
            <a:ext cx="4743900" cy="0"/>
          </a:xfrm>
          <a:prstGeom prst="straightConnector1">
            <a:avLst/>
          </a:prstGeom>
          <a:noFill/>
          <a:ln cap="flat" cmpd="sng" w="9525">
            <a:solidFill>
              <a:schemeClr val="dk2"/>
            </a:solidFill>
            <a:prstDash val="solid"/>
            <a:round/>
            <a:headEnd len="med" w="med" type="none"/>
            <a:tailEnd len="med" w="med" type="none"/>
          </a:ln>
        </p:spPr>
      </p:cxnSp>
      <p:pic>
        <p:nvPicPr>
          <p:cNvPr id="2149" name="Google Shape;2149;p114"/>
          <p:cNvPicPr preferRelativeResize="0"/>
          <p:nvPr/>
        </p:nvPicPr>
        <p:blipFill rotWithShape="1">
          <a:blip r:embed="rId4">
            <a:alphaModFix amt="52000"/>
          </a:blip>
          <a:srcRect b="1765" l="0" r="0" t="1774"/>
          <a:stretch/>
        </p:blipFill>
        <p:spPr>
          <a:xfrm>
            <a:off x="609775" y="2534801"/>
            <a:ext cx="418175" cy="323100"/>
          </a:xfrm>
          <a:prstGeom prst="rect">
            <a:avLst/>
          </a:prstGeom>
          <a:noFill/>
          <a:ln>
            <a:noFill/>
          </a:ln>
        </p:spPr>
      </p:pic>
      <p:pic>
        <p:nvPicPr>
          <p:cNvPr id="2150" name="Google Shape;2150;p114"/>
          <p:cNvPicPr preferRelativeResize="0"/>
          <p:nvPr/>
        </p:nvPicPr>
        <p:blipFill rotWithShape="1">
          <a:blip r:embed="rId4">
            <a:alphaModFix amt="52000"/>
          </a:blip>
          <a:srcRect b="1765" l="0" r="0" t="1774"/>
          <a:stretch/>
        </p:blipFill>
        <p:spPr>
          <a:xfrm>
            <a:off x="609775" y="3645262"/>
            <a:ext cx="418175" cy="32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